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2"/>
  </p:notesMasterIdLst>
  <p:sldIdLst>
    <p:sldId id="266" r:id="rId5"/>
    <p:sldId id="267" r:id="rId6"/>
    <p:sldId id="279" r:id="rId7"/>
    <p:sldId id="269" r:id="rId8"/>
    <p:sldId id="280" r:id="rId9"/>
    <p:sldId id="270" r:id="rId10"/>
    <p:sldId id="277" r:id="rId11"/>
    <p:sldId id="281" r:id="rId12"/>
    <p:sldId id="274" r:id="rId13"/>
    <p:sldId id="271" r:id="rId14"/>
    <p:sldId id="275" r:id="rId15"/>
    <p:sldId id="276" r:id="rId16"/>
    <p:sldId id="273" r:id="rId17"/>
    <p:sldId id="272" r:id="rId18"/>
    <p:sldId id="282" r:id="rId19"/>
    <p:sldId id="278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redný štýl 2 - zvýrazneni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75930" autoAdjust="0"/>
  </p:normalViewPr>
  <p:slideViewPr>
    <p:cSldViewPr snapToGrid="0">
      <p:cViewPr>
        <p:scale>
          <a:sx n="120" d="100"/>
          <a:sy n="120" d="100"/>
        </p:scale>
        <p:origin x="12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o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sz="1800" b="1" i="0" u="none" strike="noStrike" baseline="0" dirty="0">
                <a:effectLst/>
              </a:rPr>
              <a:t>MERCER GLOBAL PENSION INDEX </a:t>
            </a:r>
            <a:r>
              <a:rPr lang="en-US" sz="1800" b="1" i="0" u="none" strike="noStrike" baseline="0" dirty="0">
                <a:effectLst/>
              </a:rPr>
              <a:t>2019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Hárok2!$B$1</c:f>
              <c:strCache>
                <c:ptCount val="1"/>
                <c:pt idx="0">
                  <c:v>Index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Hárok2!$A$2:$A$38</c:f>
              <c:strCache>
                <c:ptCount val="37"/>
                <c:pt idx="0">
                  <c:v>Netherlands</c:v>
                </c:pt>
                <c:pt idx="1">
                  <c:v>Denmark</c:v>
                </c:pt>
                <c:pt idx="2">
                  <c:v>Australia</c:v>
                </c:pt>
                <c:pt idx="3">
                  <c:v>Finland</c:v>
                </c:pt>
                <c:pt idx="4">
                  <c:v>Sweden</c:v>
                </c:pt>
                <c:pt idx="5">
                  <c:v>Norway</c:v>
                </c:pt>
                <c:pt idx="6">
                  <c:v>Singapore</c:v>
                </c:pt>
                <c:pt idx="7">
                  <c:v>New Zealand</c:v>
                </c:pt>
                <c:pt idx="8">
                  <c:v>Canada</c:v>
                </c:pt>
                <c:pt idx="9">
                  <c:v>Chile</c:v>
                </c:pt>
                <c:pt idx="10">
                  <c:v>Ireland</c:v>
                </c:pt>
                <c:pt idx="11">
                  <c:v>Switzerland</c:v>
                </c:pt>
                <c:pt idx="12">
                  <c:v>Germany</c:v>
                </c:pt>
                <c:pt idx="13">
                  <c:v>UK</c:v>
                </c:pt>
                <c:pt idx="14">
                  <c:v>Hong Kong</c:v>
                </c:pt>
                <c:pt idx="15">
                  <c:v>Malaysia</c:v>
                </c:pt>
                <c:pt idx="16">
                  <c:v>USA</c:v>
                </c:pt>
                <c:pt idx="17">
                  <c:v>France</c:v>
                </c:pt>
                <c:pt idx="18">
                  <c:v>Peru</c:v>
                </c:pt>
                <c:pt idx="19">
                  <c:v>Colombia</c:v>
                </c:pt>
                <c:pt idx="20">
                  <c:v>Poland</c:v>
                </c:pt>
                <c:pt idx="21">
                  <c:v>Saudi Arabia</c:v>
                </c:pt>
                <c:pt idx="22">
                  <c:v>Brazil</c:v>
                </c:pt>
                <c:pt idx="23">
                  <c:v>Spain</c:v>
                </c:pt>
                <c:pt idx="24">
                  <c:v>Austria</c:v>
                </c:pt>
                <c:pt idx="25">
                  <c:v>South Africa</c:v>
                </c:pt>
                <c:pt idx="26">
                  <c:v>Italy</c:v>
                </c:pt>
                <c:pt idx="27">
                  <c:v>Indonesia</c:v>
                </c:pt>
                <c:pt idx="28">
                  <c:v>Korea</c:v>
                </c:pt>
                <c:pt idx="29">
                  <c:v>China</c:v>
                </c:pt>
                <c:pt idx="30">
                  <c:v>Japan</c:v>
                </c:pt>
                <c:pt idx="31">
                  <c:v>India</c:v>
                </c:pt>
                <c:pt idx="32">
                  <c:v>Mexico</c:v>
                </c:pt>
                <c:pt idx="33">
                  <c:v>Philippines</c:v>
                </c:pt>
                <c:pt idx="34">
                  <c:v>Turkey</c:v>
                </c:pt>
                <c:pt idx="35">
                  <c:v>Argentina</c:v>
                </c:pt>
                <c:pt idx="36">
                  <c:v>Thailand</c:v>
                </c:pt>
              </c:strCache>
            </c:strRef>
          </c:cat>
          <c:val>
            <c:numRef>
              <c:f>Hárok2!$B$2:$B$38</c:f>
              <c:numCache>
                <c:formatCode>0.00</c:formatCode>
                <c:ptCount val="37"/>
                <c:pt idx="0">
                  <c:v>81</c:v>
                </c:pt>
                <c:pt idx="1">
                  <c:v>80.3</c:v>
                </c:pt>
                <c:pt idx="2">
                  <c:v>75.3</c:v>
                </c:pt>
                <c:pt idx="3">
                  <c:v>73.599999999999994</c:v>
                </c:pt>
                <c:pt idx="4">
                  <c:v>72.3</c:v>
                </c:pt>
                <c:pt idx="5">
                  <c:v>71.2</c:v>
                </c:pt>
                <c:pt idx="6">
                  <c:v>70.8</c:v>
                </c:pt>
                <c:pt idx="7">
                  <c:v>70.099999999999994</c:v>
                </c:pt>
                <c:pt idx="8">
                  <c:v>69.2</c:v>
                </c:pt>
                <c:pt idx="9">
                  <c:v>68.7</c:v>
                </c:pt>
                <c:pt idx="10">
                  <c:v>67.3</c:v>
                </c:pt>
                <c:pt idx="11">
                  <c:v>66.7</c:v>
                </c:pt>
                <c:pt idx="12">
                  <c:v>66.099999999999994</c:v>
                </c:pt>
                <c:pt idx="13">
                  <c:v>64.400000000000006</c:v>
                </c:pt>
                <c:pt idx="14">
                  <c:v>61.9</c:v>
                </c:pt>
                <c:pt idx="15">
                  <c:v>60.6</c:v>
                </c:pt>
                <c:pt idx="16">
                  <c:v>60.6</c:v>
                </c:pt>
                <c:pt idx="17">
                  <c:v>60.2</c:v>
                </c:pt>
                <c:pt idx="18">
                  <c:v>58.5</c:v>
                </c:pt>
                <c:pt idx="19">
                  <c:v>58.4</c:v>
                </c:pt>
                <c:pt idx="20">
                  <c:v>57.4</c:v>
                </c:pt>
                <c:pt idx="21">
                  <c:v>57.1</c:v>
                </c:pt>
                <c:pt idx="22">
                  <c:v>55.9</c:v>
                </c:pt>
                <c:pt idx="23">
                  <c:v>54.7</c:v>
                </c:pt>
                <c:pt idx="24">
                  <c:v>53.9</c:v>
                </c:pt>
                <c:pt idx="25">
                  <c:v>52.6</c:v>
                </c:pt>
                <c:pt idx="26">
                  <c:v>52.2</c:v>
                </c:pt>
                <c:pt idx="27">
                  <c:v>52.2</c:v>
                </c:pt>
                <c:pt idx="28">
                  <c:v>49.8</c:v>
                </c:pt>
                <c:pt idx="29">
                  <c:v>48.7</c:v>
                </c:pt>
                <c:pt idx="30">
                  <c:v>48.3</c:v>
                </c:pt>
                <c:pt idx="31">
                  <c:v>45.8</c:v>
                </c:pt>
                <c:pt idx="32">
                  <c:v>45.3</c:v>
                </c:pt>
                <c:pt idx="33">
                  <c:v>43.7</c:v>
                </c:pt>
                <c:pt idx="34">
                  <c:v>42.2</c:v>
                </c:pt>
                <c:pt idx="35" formatCode="General">
                  <c:v>39.5</c:v>
                </c:pt>
                <c:pt idx="36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3E-46E7-9B7B-EA9416A784F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38326175"/>
        <c:axId val="538332831"/>
      </c:barChart>
      <c:catAx>
        <c:axId val="5383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38332831"/>
        <c:crosses val="autoZero"/>
        <c:auto val="1"/>
        <c:lblAlgn val="ctr"/>
        <c:lblOffset val="100"/>
        <c:noMultiLvlLbl val="0"/>
      </c:catAx>
      <c:valAx>
        <c:axId val="53833283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538326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81C89-AC0D-4BFF-9223-D3157C1DDC5B}" type="datetimeFigureOut">
              <a:rPr lang="en-US" smtClean="0"/>
              <a:t>5/26/2020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3D7A2-C585-48BF-BF8C-C21FDC051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6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3D7A2-C585-48BF-BF8C-C21FDC051F7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3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3A52079-6997-47B8-B262-4ED5D2EA2D74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80CA-06EA-4D97-A1EC-F2A229B592C4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0CC4-6CA2-4A99-B83B-711E420D000E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1ED8-AC2E-4560-8CC9-E6292DDF25B6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238998-10EA-455D-8FDC-3EBC7E198582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4E9B6-2EC2-45E6-A437-DCC674AAC4AF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4FF3-940D-4DDE-86D8-82D5A8663636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5261-7117-41BB-BB79-8C1909625493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204D7-DE7F-414C-8571-0012DE9EFCDB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378FF3-85EA-48E5-8D8C-1DB156807E49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F94F13-1676-4B68-A383-661B657F6E63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CB83234-995D-4149-8E1E-BC120E9070D5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info/sites/info/files/economy-finance/final_country_fiche_nl.pdf" TargetMode="External"/><Relationship Id="rId3" Type="http://schemas.openxmlformats.org/officeDocument/2006/relationships/hyperlink" Target="https://www.fiapinternacional.org/wp-content/uploads/2016/10/Pension-Sustainability-Index-2016.pdf" TargetMode="External"/><Relationship Id="rId7" Type="http://schemas.openxmlformats.org/officeDocument/2006/relationships/hyperlink" Target="https://www.oecd.org/els/public-pensions/PAG2019-country-profile-Netherlands.pdf" TargetMode="External"/><Relationship Id="rId2" Type="http://schemas.openxmlformats.org/officeDocument/2006/relationships/hyperlink" Target="https://info.mercer.com/rs/521-DEV-513/images/MMGPI%202019%20Full%20Repor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amexpat.nl/expat-info/official-issues/pensions-retirement-netherlands" TargetMode="External"/><Relationship Id="rId5" Type="http://schemas.openxmlformats.org/officeDocument/2006/relationships/hyperlink" Target="https://dennikn.sk/blog/133815/dochodkovy-system-v-holandsku/" TargetMode="External"/><Relationship Id="rId4" Type="http://schemas.openxmlformats.org/officeDocument/2006/relationships/hyperlink" Target="https://ec.europa.eu/social/main.jsp?catId=1122&amp;langId=en&amp;intPageId=499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extreme close up of line chart graphic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47C47-EF1D-4B02-906B-219155AD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010" y="4333009"/>
            <a:ext cx="5268177" cy="1086237"/>
          </a:xfrm>
        </p:spPr>
        <p:txBody>
          <a:bodyPr>
            <a:normAutofit/>
          </a:bodyPr>
          <a:lstStyle/>
          <a:p>
            <a:r>
              <a:rPr lang="sk-SK" sz="3600" dirty="0" err="1" smtClean="0">
                <a:solidFill>
                  <a:srgbClr val="FFFFFF"/>
                </a:solidFill>
              </a:rPr>
              <a:t>DôCHODKOVÝ</a:t>
            </a:r>
            <a:r>
              <a:rPr lang="sk-SK" sz="3600" dirty="0" smtClean="0">
                <a:solidFill>
                  <a:srgbClr val="FFFFFF"/>
                </a:solidFill>
              </a:rPr>
              <a:t> SYSTÉM V </a:t>
            </a:r>
            <a:br>
              <a:rPr lang="sk-SK" sz="3600" dirty="0" smtClean="0">
                <a:solidFill>
                  <a:srgbClr val="FFFFFF"/>
                </a:solidFill>
              </a:rPr>
            </a:br>
            <a:r>
              <a:rPr lang="sk-SK" sz="3600" dirty="0" smtClean="0">
                <a:solidFill>
                  <a:srgbClr val="FFFFFF"/>
                </a:solidFill>
              </a:rPr>
              <a:t>HOLANDSKU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A0527F-C5FD-4E9B-9F21-5D1FBA313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010" y="5419246"/>
            <a:ext cx="5268177" cy="531866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sk-SK" sz="1800" dirty="0" smtClean="0">
                <a:solidFill>
                  <a:srgbClr val="FFFFFF"/>
                </a:solidFill>
              </a:rPr>
              <a:t>Boris Scherer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095" y="579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407504"/>
            <a:ext cx="9601200" cy="634117"/>
          </a:xfrm>
        </p:spPr>
        <p:txBody>
          <a:bodyPr>
            <a:noAutofit/>
          </a:bodyPr>
          <a:lstStyle/>
          <a:p>
            <a:pPr algn="ctr"/>
            <a:r>
              <a:rPr lang="sk-SK" sz="4000" b="1" dirty="0" err="1"/>
              <a:t>Supplementary</a:t>
            </a:r>
            <a:r>
              <a:rPr lang="sk-SK" sz="4000" b="1" dirty="0"/>
              <a:t> </a:t>
            </a:r>
            <a:r>
              <a:rPr lang="sk-SK" sz="4000" b="1" dirty="0" err="1" smtClean="0"/>
              <a:t>pension</a:t>
            </a:r>
            <a:r>
              <a:rPr lang="sk-SK" sz="4000" b="1" dirty="0" smtClean="0"/>
              <a:t/>
            </a:r>
            <a:br>
              <a:rPr lang="sk-SK" sz="4000" b="1" dirty="0" smtClean="0"/>
            </a:br>
            <a:endParaRPr lang="sk-SK" sz="4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1796994"/>
            <a:ext cx="9601200" cy="4452731"/>
          </a:xfrm>
        </p:spPr>
        <p:txBody>
          <a:bodyPr>
            <a:normAutofit/>
          </a:bodyPr>
          <a:lstStyle/>
          <a:p>
            <a:r>
              <a:rPr lang="sk-SK" dirty="0" smtClean="0"/>
              <a:t>II. Pilier</a:t>
            </a:r>
          </a:p>
          <a:p>
            <a:r>
              <a:rPr lang="sk-SK" dirty="0" smtClean="0"/>
              <a:t>Tvorí hlavnú záťaž financovania dôchodkov</a:t>
            </a:r>
          </a:p>
          <a:p>
            <a:r>
              <a:rPr lang="sk-SK" dirty="0" smtClean="0"/>
              <a:t>Tvoria ho kolektívne zamestnávateľské penzijné schémy prepojené s konkrétnym priemyselným odvetvím alebo podnikom</a:t>
            </a:r>
          </a:p>
          <a:p>
            <a:r>
              <a:rPr lang="sk-SK" dirty="0" smtClean="0"/>
              <a:t>Sú riadené penzijn</a:t>
            </a:r>
            <a:r>
              <a:rPr lang="sk-SK" dirty="0"/>
              <a:t>ý</a:t>
            </a:r>
            <a:r>
              <a:rPr lang="sk-SK" dirty="0" smtClean="0"/>
              <a:t>mi fondami alebo poisťovacími spoločnosťami</a:t>
            </a:r>
          </a:p>
          <a:p>
            <a:r>
              <a:rPr lang="sk-SK" dirty="0" smtClean="0"/>
              <a:t>Je v ňom viac ako 90</a:t>
            </a:r>
            <a:r>
              <a:rPr lang="en-US" dirty="0" smtClean="0"/>
              <a:t>% </a:t>
            </a:r>
            <a:r>
              <a:rPr lang="en-US" dirty="0" err="1" smtClean="0"/>
              <a:t>pracuj</a:t>
            </a:r>
            <a:r>
              <a:rPr lang="sk-SK" dirty="0" err="1" smtClean="0"/>
              <a:t>úcich</a:t>
            </a:r>
            <a:endParaRPr lang="sk-SK" dirty="0" smtClean="0"/>
          </a:p>
          <a:p>
            <a:r>
              <a:rPr lang="sk-SK" dirty="0" smtClean="0"/>
              <a:t>Aktíva z týchto schém dosahujú až 109% HDP</a:t>
            </a:r>
            <a:endParaRPr lang="sk-SK" dirty="0"/>
          </a:p>
        </p:txBody>
      </p:sp>
      <p:pic>
        <p:nvPicPr>
          <p:cNvPr id="5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1697" y="5835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272332"/>
            <a:ext cx="9601200" cy="673873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Penzijné fondy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1216549"/>
            <a:ext cx="9601200" cy="4921195"/>
          </a:xfrm>
        </p:spPr>
        <p:txBody>
          <a:bodyPr/>
          <a:lstStyle/>
          <a:p>
            <a:r>
              <a:rPr lang="sk-SK" dirty="0"/>
              <a:t>Spoločnosti platia mesačné príspevky do dôchodkových fondov v mene svojich zamestnancov. </a:t>
            </a:r>
            <a:endParaRPr lang="sk-SK" dirty="0" smtClean="0"/>
          </a:p>
          <a:p>
            <a:r>
              <a:rPr lang="sk-SK" dirty="0"/>
              <a:t>Kapitál sa investuje a zhodnotené investície sa vyplácajú v prospech súčasných a budúcich dôchodcov. </a:t>
            </a:r>
            <a:endParaRPr lang="sk-SK" dirty="0" smtClean="0"/>
          </a:p>
          <a:p>
            <a:r>
              <a:rPr lang="sk-SK" dirty="0"/>
              <a:t>P</a:t>
            </a:r>
            <a:r>
              <a:rPr lang="sk-SK" dirty="0" smtClean="0"/>
              <a:t>odľa </a:t>
            </a:r>
            <a:r>
              <a:rPr lang="sk-SK" dirty="0"/>
              <a:t>zákona sú právne a finančne nezávislé a musia fungovať ako neziskové organizácie</a:t>
            </a:r>
            <a:r>
              <a:rPr lang="sk-SK" dirty="0" smtClean="0"/>
              <a:t>.</a:t>
            </a:r>
          </a:p>
          <a:p>
            <a:r>
              <a:rPr lang="sk-SK" dirty="0" smtClean="0"/>
              <a:t>Sú teda chránené </a:t>
            </a:r>
            <a:r>
              <a:rPr lang="sk-SK" dirty="0"/>
              <a:t>v prípade, že má spoločnosť finančné problémy</a:t>
            </a:r>
            <a:r>
              <a:rPr lang="sk-SK" dirty="0" smtClean="0"/>
              <a:t>.</a:t>
            </a:r>
          </a:p>
          <a:p>
            <a:r>
              <a:rPr lang="sk-SK" dirty="0" smtClean="0"/>
              <a:t>Systém sa skladá až z 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397" y="4122088"/>
            <a:ext cx="4890052" cy="2166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5679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272332"/>
            <a:ext cx="9601200" cy="650019"/>
          </a:xfrm>
        </p:spPr>
        <p:txBody>
          <a:bodyPr>
            <a:normAutofit/>
          </a:bodyPr>
          <a:lstStyle/>
          <a:p>
            <a:pPr algn="ctr"/>
            <a:r>
              <a:rPr lang="sk-SK" sz="4000" dirty="0" smtClean="0"/>
              <a:t>Rôzne druhy penzijných fondov</a:t>
            </a:r>
            <a:endParaRPr lang="sk-SK" sz="4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978010"/>
            <a:ext cx="9601200" cy="2894275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V Holandsku existujú </a:t>
            </a:r>
            <a:r>
              <a:rPr lang="sk-SK" b="1" dirty="0"/>
              <a:t>tri</a:t>
            </a:r>
            <a:r>
              <a:rPr lang="sk-SK" dirty="0"/>
              <a:t> druhy kolektívnych dôchodkových </a:t>
            </a:r>
            <a:r>
              <a:rPr lang="sk-SK" dirty="0" smtClean="0"/>
              <a:t>fondov: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Priemyselné dôchodkové fondy, ktoré zahŕňajú ľudí pracujúcich v celom sektore, ako je </a:t>
            </a:r>
            <a:r>
              <a:rPr lang="sk-SK" dirty="0" smtClean="0"/>
              <a:t>napríklad </a:t>
            </a:r>
            <a:r>
              <a:rPr lang="sk-SK" dirty="0"/>
              <a:t>stravovanie, maloobchod, stavebníctvo alebo štátna služba</a:t>
            </a:r>
            <a:r>
              <a:rPr lang="sk-SK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Firemné dôchodkové fondy, pre jednu spoločnosť</a:t>
            </a:r>
            <a:r>
              <a:rPr lang="sk-SK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Nezávislé profesionálne dôchodkové fondy pre lekárov, zubárov a podobne.</a:t>
            </a:r>
            <a:endParaRPr lang="sk-SK" dirty="0"/>
          </a:p>
        </p:txBody>
      </p:sp>
      <p:pic>
        <p:nvPicPr>
          <p:cNvPr id="1028" name="Picture 4" descr="https://steemitimages.com/p/C3TZR1g81UNaPs7vzNXHueW5ZM76DSHWEY7onmfLxcK2iQHn7BbW7VDdDKXgGrhY3qVkyuSExKvu1ALSvRN6TmchaxKj5TdELquyDyV3BwiXmwTxGLemGXp?format=match&amp;mode=f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894">
            <a:off x="3996880" y="3502074"/>
            <a:ext cx="3996970" cy="2609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2672" y="5787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3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296187"/>
            <a:ext cx="9601200" cy="681824"/>
          </a:xfrm>
        </p:spPr>
        <p:txBody>
          <a:bodyPr>
            <a:normAutofit/>
          </a:bodyPr>
          <a:lstStyle/>
          <a:p>
            <a:pPr algn="ctr"/>
            <a:r>
              <a:rPr lang="sk-SK" sz="4000" dirty="0" smtClean="0"/>
              <a:t>Zamestnanecké penzijné schémy</a:t>
            </a:r>
            <a:endParaRPr lang="sk-SK" sz="4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1065475"/>
            <a:ext cx="9601200" cy="4801925"/>
          </a:xfrm>
        </p:spPr>
        <p:txBody>
          <a:bodyPr/>
          <a:lstStyle/>
          <a:p>
            <a:r>
              <a:rPr lang="en-US" b="1" dirty="0" err="1" smtClean="0"/>
              <a:t>Princ</a:t>
            </a:r>
            <a:r>
              <a:rPr lang="sk-SK" b="1" dirty="0" err="1" smtClean="0"/>
              <a:t>íp</a:t>
            </a:r>
            <a:r>
              <a:rPr lang="sk-SK" b="1" dirty="0" smtClean="0"/>
              <a:t> </a:t>
            </a:r>
            <a:r>
              <a:rPr lang="sk-SK" b="1" dirty="0" err="1" smtClean="0"/>
              <a:t>defined</a:t>
            </a:r>
            <a:r>
              <a:rPr lang="sk-SK" b="1" dirty="0" smtClean="0"/>
              <a:t>-benefit </a:t>
            </a:r>
            <a:r>
              <a:rPr lang="sk-SK" b="1" dirty="0" err="1" smtClean="0"/>
              <a:t>schemes</a:t>
            </a:r>
            <a:r>
              <a:rPr lang="sk-SK" b="1" dirty="0" smtClean="0"/>
              <a:t> </a:t>
            </a:r>
            <a:r>
              <a:rPr lang="en-US" b="1" dirty="0" smtClean="0"/>
              <a:t>- </a:t>
            </a:r>
            <a:r>
              <a:rPr lang="sk-SK" dirty="0"/>
              <a:t>Dôchodok sa </a:t>
            </a:r>
            <a:r>
              <a:rPr lang="sk-SK" dirty="0" smtClean="0"/>
              <a:t>určuje </a:t>
            </a:r>
            <a:r>
              <a:rPr lang="sk-SK" dirty="0"/>
              <a:t>na základe poistno-matematických princípov a nezávisí primárne od výšky úspor a zhodnotenia na osobnom dôchodkovom </a:t>
            </a:r>
            <a:r>
              <a:rPr lang="sk-SK" dirty="0" smtClean="0"/>
              <a:t>účte</a:t>
            </a:r>
            <a:r>
              <a:rPr lang="en-US" dirty="0" smtClean="0"/>
              <a:t> (</a:t>
            </a:r>
            <a:r>
              <a:rPr lang="sk-SK" dirty="0" err="1"/>
              <a:t>defined-contribution</a:t>
            </a:r>
            <a:r>
              <a:rPr lang="sk-SK" dirty="0"/>
              <a:t> </a:t>
            </a:r>
            <a:r>
              <a:rPr lang="sk-SK" dirty="0" err="1"/>
              <a:t>schemes</a:t>
            </a:r>
            <a:r>
              <a:rPr lang="en-US" dirty="0" smtClean="0"/>
              <a:t>)</a:t>
            </a:r>
            <a:endParaRPr lang="sk-SK" dirty="0" smtClean="0"/>
          </a:p>
          <a:p>
            <a:endParaRPr lang="sk-SK" dirty="0"/>
          </a:p>
          <a:p>
            <a:r>
              <a:rPr lang="sk-SK" dirty="0"/>
              <a:t>dôležité </a:t>
            </a:r>
            <a:r>
              <a:rPr lang="sk-SK" dirty="0" smtClean="0"/>
              <a:t>sú takisto </a:t>
            </a:r>
            <a:r>
              <a:rPr lang="sk-SK" dirty="0"/>
              <a:t>parametre ako počet rokov odvádzania príspevkov a ich výška</a:t>
            </a:r>
            <a:r>
              <a:rPr lang="sk-SK" dirty="0" smtClean="0"/>
              <a:t>.</a:t>
            </a:r>
          </a:p>
          <a:p>
            <a:endParaRPr lang="sk-SK" dirty="0"/>
          </a:p>
          <a:p>
            <a:r>
              <a:rPr lang="sk-SK" dirty="0"/>
              <a:t>Každá zamestnanecká dôchodková schéma </a:t>
            </a:r>
            <a:r>
              <a:rPr lang="sk-SK" dirty="0" smtClean="0"/>
              <a:t>určuje </a:t>
            </a:r>
            <a:r>
              <a:rPr lang="sk-SK" dirty="0"/>
              <a:t>pravidlá prerozdeľovania príspevkov</a:t>
            </a:r>
            <a:r>
              <a:rPr lang="sk-SK" dirty="0" smtClean="0"/>
              <a:t>.</a:t>
            </a:r>
          </a:p>
        </p:txBody>
      </p:sp>
      <p:pic>
        <p:nvPicPr>
          <p:cNvPr id="4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 smtClean="0"/>
              <a:t>Individuálne poistenie</a:t>
            </a:r>
            <a:endParaRPr lang="sk-SK" sz="40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III./IV. Pilier</a:t>
            </a:r>
          </a:p>
          <a:p>
            <a:r>
              <a:rPr lang="sk-SK" dirty="0"/>
              <a:t>Najčastejšie využívané živnostníkmi </a:t>
            </a:r>
            <a:r>
              <a:rPr lang="en-US" dirty="0"/>
              <a:t>a </a:t>
            </a:r>
            <a:r>
              <a:rPr lang="en-US" dirty="0" err="1" smtClean="0"/>
              <a:t>zamestnanc</a:t>
            </a:r>
            <a:r>
              <a:rPr lang="sk-SK" dirty="0" err="1" smtClean="0"/>
              <a:t>am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v </a:t>
            </a:r>
            <a:r>
              <a:rPr lang="en-US" dirty="0" err="1"/>
              <a:t>odvetviach</a:t>
            </a:r>
            <a:r>
              <a:rPr lang="en-US" dirty="0"/>
              <a:t> bez </a:t>
            </a:r>
            <a:r>
              <a:rPr lang="en-US" dirty="0" err="1"/>
              <a:t>kolektívnych</a:t>
            </a:r>
            <a:r>
              <a:rPr lang="en-US" dirty="0"/>
              <a:t> </a:t>
            </a:r>
            <a:r>
              <a:rPr lang="en-US" dirty="0" err="1"/>
              <a:t>dôchodkových</a:t>
            </a:r>
            <a:r>
              <a:rPr lang="en-US" dirty="0"/>
              <a:t> </a:t>
            </a:r>
            <a:r>
              <a:rPr lang="en-US" dirty="0" err="1"/>
              <a:t>fondov</a:t>
            </a:r>
            <a:r>
              <a:rPr lang="en-US" dirty="0" smtClean="0"/>
              <a:t>.</a:t>
            </a:r>
            <a:endParaRPr lang="sk-SK" dirty="0"/>
          </a:p>
          <a:p>
            <a:r>
              <a:rPr lang="sk-SK" dirty="0" smtClean="0"/>
              <a:t>Ako aj v iných krajinách, predstavuje rôzne súkromné individuálne druhy poistení ako napr. anuity, životné poistenia, produkty umožňujúce skorší odchod do dôchodku a pod.</a:t>
            </a:r>
          </a:p>
        </p:txBody>
      </p:sp>
      <p:pic>
        <p:nvPicPr>
          <p:cNvPr id="6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472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/>
              <a:t>Očakávaný demografický vývoj v Holandsku</a:t>
            </a:r>
            <a:endParaRPr lang="sk-SK" sz="40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854" y="1633993"/>
            <a:ext cx="838869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77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15127" y="2090604"/>
            <a:ext cx="8361229" cy="2098226"/>
          </a:xfrm>
        </p:spPr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8964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69289"/>
          </a:xfrm>
        </p:spPr>
        <p:txBody>
          <a:bodyPr/>
          <a:lstStyle/>
          <a:p>
            <a:pPr algn="ctr"/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1455089"/>
            <a:ext cx="10444038" cy="4412311"/>
          </a:xfrm>
        </p:spPr>
        <p:txBody>
          <a:bodyPr/>
          <a:lstStyle/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info.mercer.com/rs/521-DEV-513/images/MMGPI%202019%20Full%20Report.pdf</a:t>
            </a:r>
            <a:endParaRPr lang="sk-SK" dirty="0" smtClean="0"/>
          </a:p>
          <a:p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www.fiapinternacional.org/wp-content/uploads/2016/10/Pension-Sustainability-Index-2016.pdf</a:t>
            </a:r>
            <a:endParaRPr lang="sk-SK" dirty="0" smtClean="0"/>
          </a:p>
          <a:p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ec.europa.eu/social/main.jsp?catId=1122&amp;langId=en&amp;intPageId=4993</a:t>
            </a:r>
            <a:endParaRPr lang="sk-SK" dirty="0" smtClean="0"/>
          </a:p>
          <a:p>
            <a:r>
              <a:rPr lang="sk-SK" dirty="0">
                <a:hlinkClick r:id="rId5"/>
              </a:rPr>
              <a:t>https://dennikn.sk/blog/133815/dochodkovy-system-v-holandsku</a:t>
            </a:r>
            <a:r>
              <a:rPr lang="sk-SK" dirty="0" smtClean="0">
                <a:hlinkClick r:id="rId5"/>
              </a:rPr>
              <a:t>/</a:t>
            </a:r>
            <a:endParaRPr lang="sk-SK" dirty="0" smtClean="0"/>
          </a:p>
          <a:p>
            <a:r>
              <a:rPr lang="sk-SK" dirty="0">
                <a:hlinkClick r:id="rId6"/>
              </a:rPr>
              <a:t>https://</a:t>
            </a:r>
            <a:r>
              <a:rPr lang="sk-SK" dirty="0" smtClean="0">
                <a:hlinkClick r:id="rId6"/>
              </a:rPr>
              <a:t>www.iamexpat.nl/expat-info/official-issues/pensions-retirement-netherlands</a:t>
            </a:r>
            <a:endParaRPr lang="sk-SK" dirty="0" smtClean="0"/>
          </a:p>
          <a:p>
            <a:r>
              <a:rPr lang="sk-SK" dirty="0">
                <a:hlinkClick r:id="rId7"/>
              </a:rPr>
              <a:t>https://</a:t>
            </a:r>
            <a:r>
              <a:rPr lang="sk-SK" dirty="0" smtClean="0">
                <a:hlinkClick r:id="rId7"/>
              </a:rPr>
              <a:t>www.oecd.org/els/public-pensions/PAG2019-country-profile-Netherlands.pdf</a:t>
            </a:r>
            <a:endParaRPr lang="sk-SK" dirty="0" smtClean="0"/>
          </a:p>
          <a:p>
            <a:r>
              <a:rPr lang="sk-SK" dirty="0">
                <a:hlinkClick r:id="rId8"/>
              </a:rPr>
              <a:t>https://ec.europa.eu/info/sites/info/files/economy-finance/final_country_fiche_nl.pdf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066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359796"/>
            <a:ext cx="9601200" cy="721581"/>
          </a:xfrm>
        </p:spPr>
        <p:txBody>
          <a:bodyPr/>
          <a:lstStyle/>
          <a:p>
            <a:r>
              <a:rPr lang="sk-SK" dirty="0" smtClean="0"/>
              <a:t>Jeden z najlepších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1184743"/>
            <a:ext cx="9601200" cy="5208105"/>
          </a:xfrm>
        </p:spPr>
        <p:txBody>
          <a:bodyPr/>
          <a:lstStyle/>
          <a:p>
            <a:r>
              <a:rPr lang="sk-SK" dirty="0" smtClean="0"/>
              <a:t>V rebríčku MELBOURNE </a:t>
            </a:r>
            <a:r>
              <a:rPr lang="sk-SK" dirty="0"/>
              <a:t>MERCER GLOBAL PENSION </a:t>
            </a:r>
            <a:r>
              <a:rPr lang="sk-SK" dirty="0" smtClean="0"/>
              <a:t>INDEX z roku 2019 a 2018 sa </a:t>
            </a:r>
            <a:r>
              <a:rPr lang="sk-SK" dirty="0" err="1" smtClean="0"/>
              <a:t>umietnil</a:t>
            </a:r>
            <a:r>
              <a:rPr lang="sk-SK" dirty="0"/>
              <a:t> </a:t>
            </a:r>
            <a:r>
              <a:rPr lang="sk-SK" dirty="0" smtClean="0"/>
              <a:t>na </a:t>
            </a:r>
            <a:r>
              <a:rPr lang="en-US" dirty="0" smtClean="0"/>
              <a:t>1.</a:t>
            </a:r>
            <a:r>
              <a:rPr lang="sk-SK" dirty="0" smtClean="0"/>
              <a:t> mieste a pravidelne sa vyskytuje v top 3, dosahuje hodnotenie A</a:t>
            </a:r>
            <a:endParaRPr lang="sk-SK" dirty="0"/>
          </a:p>
          <a:p>
            <a:r>
              <a:rPr lang="sk-SK" dirty="0"/>
              <a:t>Rovnako podľa Allianz </a:t>
            </a:r>
            <a:r>
              <a:rPr lang="sk-SK" dirty="0" err="1"/>
              <a:t>Pension</a:t>
            </a:r>
            <a:r>
              <a:rPr lang="sk-SK" dirty="0"/>
              <a:t> </a:t>
            </a:r>
            <a:r>
              <a:rPr lang="sk-SK" dirty="0" err="1"/>
              <a:t>Sustainability</a:t>
            </a:r>
            <a:r>
              <a:rPr lang="sk-SK" dirty="0"/>
              <a:t> Index 2014 patrí Holandsko medzi </a:t>
            </a:r>
            <a:r>
              <a:rPr lang="sk-SK" dirty="0" smtClean="0"/>
              <a:t>krajiny </a:t>
            </a:r>
            <a:r>
              <a:rPr lang="sk-SK" dirty="0"/>
              <a:t>s najudržateľnejším dôchodkovým systémom.</a:t>
            </a:r>
            <a:endParaRPr lang="sk-SK" dirty="0" smtClean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421993"/>
              </p:ext>
            </p:extLst>
          </p:nvPr>
        </p:nvGraphicFramePr>
        <p:xfrm>
          <a:off x="1852655" y="2925996"/>
          <a:ext cx="9120145" cy="3299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454" y="5920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93143"/>
          </a:xfrm>
        </p:spPr>
        <p:txBody>
          <a:bodyPr>
            <a:normAutofit/>
          </a:bodyPr>
          <a:lstStyle/>
          <a:p>
            <a:r>
              <a:rPr lang="sk-SK" sz="4000" dirty="0" smtClean="0"/>
              <a:t>Kľúčové informácie</a:t>
            </a:r>
            <a:endParaRPr lang="sk-SK" sz="4000" dirty="0"/>
          </a:p>
        </p:txBody>
      </p:sp>
      <p:graphicFrame>
        <p:nvGraphicFramePr>
          <p:cNvPr id="7" name="Zástupný objekt pre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032363"/>
              </p:ext>
            </p:extLst>
          </p:nvPr>
        </p:nvGraphicFramePr>
        <p:xfrm>
          <a:off x="1371600" y="1645409"/>
          <a:ext cx="9756252" cy="2763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39063">
                  <a:extLst>
                    <a:ext uri="{9D8B030D-6E8A-4147-A177-3AD203B41FA5}">
                      <a16:colId xmlns:a16="http://schemas.microsoft.com/office/drawing/2014/main" val="1065811268"/>
                    </a:ext>
                  </a:extLst>
                </a:gridCol>
                <a:gridCol w="2439063">
                  <a:extLst>
                    <a:ext uri="{9D8B030D-6E8A-4147-A177-3AD203B41FA5}">
                      <a16:colId xmlns:a16="http://schemas.microsoft.com/office/drawing/2014/main" val="1549573724"/>
                    </a:ext>
                  </a:extLst>
                </a:gridCol>
                <a:gridCol w="2439063">
                  <a:extLst>
                    <a:ext uri="{9D8B030D-6E8A-4147-A177-3AD203B41FA5}">
                      <a16:colId xmlns:a16="http://schemas.microsoft.com/office/drawing/2014/main" val="85316311"/>
                    </a:ext>
                  </a:extLst>
                </a:gridCol>
                <a:gridCol w="2439063">
                  <a:extLst>
                    <a:ext uri="{9D8B030D-6E8A-4147-A177-3AD203B41FA5}">
                      <a16:colId xmlns:a16="http://schemas.microsoft.com/office/drawing/2014/main" val="168232916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podľa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Holandsko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OECD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99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Priemerný</a:t>
                      </a:r>
                      <a:r>
                        <a:rPr lang="sk-SK" baseline="0" dirty="0" smtClean="0"/>
                        <a:t> zárobok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EUR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50853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34803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946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Verejné výdavky</a:t>
                      </a:r>
                      <a:r>
                        <a:rPr lang="sk-SK" baseline="0" dirty="0" smtClean="0"/>
                        <a:t> na dôchodkový systém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% z HDP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5,4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8,2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43771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Očakávaná dĺžka života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Pri narodení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82,0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80,9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4392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Vo veku</a:t>
                      </a:r>
                      <a:r>
                        <a:rPr lang="sk-SK" baseline="0" dirty="0" smtClean="0"/>
                        <a:t> 65 rokov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20,0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19,7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28869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Populácia</a:t>
                      </a:r>
                      <a:r>
                        <a:rPr lang="sk-SK" baseline="0" dirty="0" smtClean="0"/>
                        <a:t> nad 65 rokov ako % z pracujúcej populácie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30,2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27,9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087436"/>
                  </a:ext>
                </a:extLst>
              </a:tr>
            </a:tbl>
          </a:graphicData>
        </a:graphic>
      </p:graphicFrame>
      <p:sp>
        <p:nvSpPr>
          <p:cNvPr id="8" name="BlokTextu 7"/>
          <p:cNvSpPr txBox="1"/>
          <p:nvPr/>
        </p:nvSpPr>
        <p:spPr>
          <a:xfrm>
            <a:off x="1097280" y="4707172"/>
            <a:ext cx="10030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Základná výška dôchodku pre </a:t>
            </a:r>
            <a:r>
              <a:rPr lang="sk-SK" sz="2000" dirty="0"/>
              <a:t>jednu osobu v roku 2018 bola </a:t>
            </a:r>
            <a:r>
              <a:rPr lang="sk-SK" sz="2000" dirty="0" smtClean="0"/>
              <a:t>1173,33 </a:t>
            </a:r>
            <a:r>
              <a:rPr lang="sk-SK" sz="2000" dirty="0"/>
              <a:t>EUR </a:t>
            </a:r>
            <a:r>
              <a:rPr lang="sk-SK" sz="2000" dirty="0" smtClean="0"/>
              <a:t>mesačne.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 smtClean="0"/>
              <a:t>Prídavok </a:t>
            </a:r>
            <a:r>
              <a:rPr lang="sk-SK" sz="2000" dirty="0"/>
              <a:t>na dovolenku </a:t>
            </a:r>
            <a:r>
              <a:rPr lang="sk-SK" sz="2000" dirty="0" smtClean="0"/>
              <a:t>bol vo </a:t>
            </a:r>
            <a:r>
              <a:rPr lang="sk-SK" sz="2000" dirty="0"/>
              <a:t>výške 71,42 EUR na osobu. </a:t>
            </a:r>
            <a:r>
              <a:rPr lang="sk-SK" sz="2000" dirty="0" smtClean="0"/>
              <a:t>Dokopy teda dostávame 1244,75 EUR pre jednotlivca</a:t>
            </a:r>
            <a:r>
              <a:rPr lang="sk-SK" sz="2000" dirty="0"/>
              <a:t> </a:t>
            </a:r>
            <a:r>
              <a:rPr lang="sk-SK" sz="2000" dirty="0" smtClean="0"/>
              <a:t>a 1717,78 </a:t>
            </a:r>
            <a:r>
              <a:rPr lang="sk-SK" sz="2000" dirty="0"/>
              <a:t>EUR pre páry. </a:t>
            </a:r>
            <a:r>
              <a:rPr lang="sk-SK" sz="2000" dirty="0" smtClean="0"/>
              <a:t>Priemerná výška dôchodku závisí od minimálnej mzdy, pričom sa aktualizuje každé 2 roky.</a:t>
            </a:r>
            <a:endParaRPr lang="sk-SK" dirty="0"/>
          </a:p>
        </p:txBody>
      </p:sp>
      <p:pic>
        <p:nvPicPr>
          <p:cNvPr id="9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6039" y="572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505405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sk-SK" sz="4000" dirty="0" smtClean="0"/>
              <a:t>Zloženie dôchodkového systému</a:t>
            </a:r>
            <a:endParaRPr lang="sk-SK" sz="4000" dirty="0"/>
          </a:p>
        </p:txBody>
      </p:sp>
      <p:sp>
        <p:nvSpPr>
          <p:cNvPr id="9" name="Zástupný objekt pre obsah 8"/>
          <p:cNvSpPr>
            <a:spLocks noGrp="1"/>
          </p:cNvSpPr>
          <p:nvPr>
            <p:ph idx="1"/>
          </p:nvPr>
        </p:nvSpPr>
        <p:spPr>
          <a:xfrm>
            <a:off x="1371600" y="1248355"/>
            <a:ext cx="9601200" cy="5168348"/>
          </a:xfrm>
        </p:spPr>
        <p:txBody>
          <a:bodyPr/>
          <a:lstStyle/>
          <a:p>
            <a:pPr marL="0" indent="0">
              <a:buNone/>
            </a:pPr>
            <a:r>
              <a:rPr lang="sk-SK" sz="3000" dirty="0" smtClean="0"/>
              <a:t>Holandský dôchodkový systém sa skladá z 3, prípadne 4 </a:t>
            </a:r>
            <a:r>
              <a:rPr lang="sk-SK" sz="3000" dirty="0" err="1" smtClean="0"/>
              <a:t>pilerov</a:t>
            </a:r>
            <a:r>
              <a:rPr lang="sk-SK" sz="3000" dirty="0" smtClean="0"/>
              <a:t>:</a:t>
            </a:r>
          </a:p>
          <a:p>
            <a:pPr marL="0" indent="0">
              <a:buNone/>
            </a:pPr>
            <a:endParaRPr lang="sk-SK" sz="3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I. pilier</a:t>
            </a:r>
            <a:r>
              <a:rPr lang="en-US" dirty="0" smtClean="0"/>
              <a:t> – </a:t>
            </a:r>
            <a:r>
              <a:rPr lang="sk-SK" dirty="0" smtClean="0"/>
              <a:t>štátny </a:t>
            </a:r>
            <a:r>
              <a:rPr lang="en-US" b="1" dirty="0" smtClean="0"/>
              <a:t>General </a:t>
            </a:r>
            <a:r>
              <a:rPr lang="en-US" b="1" dirty="0"/>
              <a:t>Old Age Pensions Act (</a:t>
            </a:r>
            <a:r>
              <a:rPr lang="en-US" b="1" i="1" dirty="0" err="1"/>
              <a:t>Algemene</a:t>
            </a:r>
            <a:r>
              <a:rPr lang="en-US" b="1" i="1" dirty="0"/>
              <a:t> </a:t>
            </a:r>
            <a:r>
              <a:rPr lang="en-US" b="1" i="1" dirty="0" err="1"/>
              <a:t>Ouderdomswet</a:t>
            </a:r>
            <a:r>
              <a:rPr lang="en-US" b="1" i="1" dirty="0"/>
              <a:t>, AOW</a:t>
            </a:r>
            <a:r>
              <a:rPr lang="en-US" b="1" i="1" dirty="0" smtClean="0"/>
              <a:t>)</a:t>
            </a:r>
            <a:endParaRPr lang="sk-SK" b="1" i="1" dirty="0" smtClean="0"/>
          </a:p>
          <a:p>
            <a:pPr marL="0" indent="0">
              <a:buNone/>
            </a:pPr>
            <a:endParaRPr lang="sk-SK" b="1" i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II. pilier - </a:t>
            </a:r>
            <a:r>
              <a:rPr lang="sk-SK" b="1" dirty="0" err="1"/>
              <a:t>Supplementary</a:t>
            </a:r>
            <a:r>
              <a:rPr lang="sk-SK" b="1" dirty="0"/>
              <a:t> </a:t>
            </a:r>
            <a:r>
              <a:rPr lang="sk-SK" b="1" dirty="0" err="1" smtClean="0"/>
              <a:t>pension</a:t>
            </a:r>
            <a:endParaRPr lang="sk-SK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III./IV. Pilier - </a:t>
            </a:r>
            <a:r>
              <a:rPr lang="sk-SK" b="1" dirty="0"/>
              <a:t>Individuálne </a:t>
            </a:r>
            <a:r>
              <a:rPr lang="sk-SK" b="1" dirty="0" smtClean="0"/>
              <a:t>dôchodkové poistenie</a:t>
            </a:r>
            <a:endParaRPr lang="sk-SK" dirty="0" smtClean="0"/>
          </a:p>
          <a:p>
            <a:pPr marL="0" indent="0">
              <a:buNone/>
            </a:pPr>
            <a:r>
              <a:rPr lang="sk-SK" b="1" i="1" dirty="0"/>
              <a:t>	</a:t>
            </a:r>
            <a:endParaRPr lang="sk-SK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152" y="3480881"/>
            <a:ext cx="4401498" cy="3189750"/>
          </a:xfrm>
          <a:prstGeom prst="roundRect">
            <a:avLst>
              <a:gd name="adj" fmla="val 1609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298" y="5934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Náčrt </a:t>
            </a:r>
            <a:r>
              <a:rPr lang="sk-SK" sz="4000" dirty="0" smtClean="0"/>
              <a:t>systému </a:t>
            </a:r>
            <a:r>
              <a:rPr lang="sk-SK" sz="4000" dirty="0"/>
              <a:t>starobných dôchodkov 1. a 2. piliera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090" y="2309489"/>
            <a:ext cx="5868219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92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349856"/>
            <a:ext cx="9601200" cy="1065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 err="1"/>
              <a:t>Algemene</a:t>
            </a:r>
            <a:r>
              <a:rPr lang="en-US" sz="4000" b="1" i="1" dirty="0"/>
              <a:t> </a:t>
            </a:r>
            <a:r>
              <a:rPr lang="en-US" sz="4000" b="1" i="1" dirty="0" err="1" smtClean="0"/>
              <a:t>Ouderdomswet</a:t>
            </a:r>
            <a:r>
              <a:rPr lang="en-US" sz="4000" b="1" i="1" dirty="0" smtClean="0"/>
              <a:t> – AOW</a:t>
            </a:r>
            <a:br>
              <a:rPr lang="en-US" sz="4000" b="1" i="1" dirty="0" smtClean="0"/>
            </a:br>
            <a:r>
              <a:rPr lang="en-US" sz="3300" b="1" dirty="0" smtClean="0"/>
              <a:t>(</a:t>
            </a:r>
            <a:r>
              <a:rPr lang="en-US" sz="3300" b="1" dirty="0"/>
              <a:t>General Old Age Pensions Act</a:t>
            </a:r>
            <a:r>
              <a:rPr lang="en-US" sz="3300" b="1" dirty="0" smtClean="0"/>
              <a:t>)</a:t>
            </a:r>
            <a:endParaRPr lang="sk-SK" sz="33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1510748"/>
            <a:ext cx="9601200" cy="5001370"/>
          </a:xfrm>
        </p:spPr>
        <p:txBody>
          <a:bodyPr>
            <a:normAutofit/>
          </a:bodyPr>
          <a:lstStyle/>
          <a:p>
            <a:r>
              <a:rPr lang="sk-SK" dirty="0"/>
              <a:t>I. </a:t>
            </a:r>
            <a:r>
              <a:rPr lang="sk-SK" dirty="0" smtClean="0"/>
              <a:t>pilier</a:t>
            </a:r>
          </a:p>
          <a:p>
            <a:r>
              <a:rPr lang="sk-SK" dirty="0" err="1" smtClean="0"/>
              <a:t>Flat</a:t>
            </a:r>
            <a:r>
              <a:rPr lang="sk-SK" dirty="0" smtClean="0"/>
              <a:t>-rate</a:t>
            </a:r>
          </a:p>
          <a:p>
            <a:r>
              <a:rPr lang="sk-SK" dirty="0" err="1" smtClean="0"/>
              <a:t>Pay</a:t>
            </a:r>
            <a:r>
              <a:rPr lang="sk-SK" dirty="0" smtClean="0"/>
              <a:t>-as-</a:t>
            </a:r>
            <a:r>
              <a:rPr lang="sk-SK" dirty="0" err="1" smtClean="0"/>
              <a:t>you</a:t>
            </a:r>
            <a:r>
              <a:rPr lang="sk-SK" dirty="0" smtClean="0"/>
              <a:t>-go</a:t>
            </a:r>
          </a:p>
          <a:p>
            <a:r>
              <a:rPr lang="sk-SK" dirty="0" smtClean="0"/>
              <a:t>Predstavuje len minimálny príjem, tzv. základný dôchodok - </a:t>
            </a:r>
            <a:r>
              <a:rPr lang="sk-SK" i="1" dirty="0" err="1"/>
              <a:t>basispensioen</a:t>
            </a:r>
            <a:endParaRPr lang="sk-SK" dirty="0" smtClean="0"/>
          </a:p>
          <a:p>
            <a:r>
              <a:rPr lang="sk-SK" dirty="0" smtClean="0"/>
              <a:t>Nárok má každý, kto žil v Holandsku aspoň 50 rokov a dovŕšil zákonom daný vek odchodu do dôchodku. Áno, ľudia čo vôbec nepracovali, iba v Holandsku žili, majú takisto právo tento dôchodok poberať</a:t>
            </a:r>
          </a:p>
          <a:p>
            <a:r>
              <a:rPr lang="sk-SK" dirty="0" smtClean="0"/>
              <a:t>Každým rokom sa postupne zvyšuje, pričom momentálne je 66 rokov.</a:t>
            </a:r>
          </a:p>
          <a:p>
            <a:r>
              <a:rPr lang="sk-SK" dirty="0" smtClean="0"/>
              <a:t>V roku 2022 dosiahne úroveň 67 rokov a 3 mesiace, pričom následne sa bude zvyšovať na základe očakávanej dĺžky života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6525" y="5902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296186"/>
            <a:ext cx="9601200" cy="109529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err="1"/>
              <a:t>Algemene</a:t>
            </a:r>
            <a:r>
              <a:rPr lang="en-US" sz="4000" b="1" i="1" dirty="0"/>
              <a:t> </a:t>
            </a:r>
            <a:r>
              <a:rPr lang="en-US" sz="4000" b="1" i="1" dirty="0" err="1"/>
              <a:t>Ouderdomswet</a:t>
            </a:r>
            <a:r>
              <a:rPr lang="en-US" sz="4000" b="1" i="1" dirty="0"/>
              <a:t> – AOW</a:t>
            </a:r>
            <a:r>
              <a:rPr lang="en-US" sz="4800" b="1" i="1" dirty="0"/>
              <a:t/>
            </a:r>
            <a:br>
              <a:rPr lang="en-US" sz="4800" b="1" i="1" dirty="0"/>
            </a:br>
            <a:r>
              <a:rPr lang="en-US" sz="3000" b="1" dirty="0"/>
              <a:t>(General Old Age Pensions Act)</a:t>
            </a:r>
            <a:endParaRPr lang="sk-SK" sz="3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1399429"/>
            <a:ext cx="9601200" cy="4746929"/>
          </a:xfrm>
        </p:spPr>
        <p:txBody>
          <a:bodyPr/>
          <a:lstStyle/>
          <a:p>
            <a:r>
              <a:rPr lang="sk-SK" dirty="0"/>
              <a:t>Za každý rok, v ktorom daná osoba žila v Holandsku, si našetrí 2% do AOW,</a:t>
            </a:r>
          </a:p>
          <a:p>
            <a:pPr marL="0" indent="0">
              <a:buNone/>
            </a:pPr>
            <a:r>
              <a:rPr lang="sk-SK" dirty="0"/>
              <a:t>	2%/rok * 50 rokov = 100%</a:t>
            </a:r>
          </a:p>
          <a:p>
            <a:r>
              <a:rPr lang="sk-SK" dirty="0"/>
              <a:t>Predstavuje len približne 32%-</a:t>
            </a:r>
            <a:r>
              <a:rPr lang="sk-SK" dirty="0" err="1"/>
              <a:t>ný</a:t>
            </a:r>
            <a:r>
              <a:rPr lang="sk-SK" dirty="0"/>
              <a:t> podiel na celkovom dôchodku priemerného dôchodcu</a:t>
            </a:r>
          </a:p>
          <a:p>
            <a:r>
              <a:rPr lang="sk-SK" dirty="0"/>
              <a:t>Zároveň predstavuje až do 70% čistej minimálnej mzdy </a:t>
            </a:r>
            <a:endParaRPr lang="en-US" dirty="0"/>
          </a:p>
          <a:p>
            <a:r>
              <a:rPr lang="en-US" dirty="0" err="1"/>
              <a:t>Vypl</a:t>
            </a:r>
            <a:r>
              <a:rPr lang="sk-SK" dirty="0" err="1"/>
              <a:t>áca</a:t>
            </a:r>
            <a:r>
              <a:rPr lang="sk-SK" dirty="0"/>
              <a:t> ho </a:t>
            </a:r>
            <a:r>
              <a:rPr lang="sk-SK" dirty="0" err="1"/>
              <a:t>šťát</a:t>
            </a:r>
            <a:r>
              <a:rPr lang="sk-SK" dirty="0"/>
              <a:t> pomocou </a:t>
            </a:r>
            <a:r>
              <a:rPr lang="sk-SK" dirty="0" err="1"/>
              <a:t>Social</a:t>
            </a:r>
            <a:r>
              <a:rPr lang="sk-SK" dirty="0"/>
              <a:t> </a:t>
            </a:r>
            <a:r>
              <a:rPr lang="sk-SK" dirty="0" err="1" smtClean="0"/>
              <a:t>Insurance</a:t>
            </a:r>
            <a:r>
              <a:rPr lang="sk-SK" dirty="0" smtClean="0"/>
              <a:t> </a:t>
            </a:r>
            <a:r>
              <a:rPr lang="sk-SK" dirty="0"/>
              <a:t>Bank (</a:t>
            </a:r>
            <a:r>
              <a:rPr lang="sk-SK" i="1" dirty="0" err="1"/>
              <a:t>Sociale</a:t>
            </a:r>
            <a:r>
              <a:rPr lang="sk-SK" i="1" dirty="0"/>
              <a:t> </a:t>
            </a:r>
            <a:r>
              <a:rPr lang="sk-SK" i="1" dirty="0" err="1"/>
              <a:t>Verzekeringsbank</a:t>
            </a:r>
            <a:r>
              <a:rPr lang="sk-SK" dirty="0"/>
              <a:t>, SVB)</a:t>
            </a:r>
            <a:endParaRPr lang="en-US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351" y="3955775"/>
            <a:ext cx="2399697" cy="26120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2900" y="5958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/>
              <a:t>Predpokladané budúce podmienky odchodu do dôchodku</a:t>
            </a:r>
            <a:endParaRPr lang="sk-SK" sz="4000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335599"/>
            <a:ext cx="9601200" cy="23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49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375699"/>
            <a:ext cx="9601200" cy="66592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Príklad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1653872"/>
            <a:ext cx="9601200" cy="2456952"/>
          </a:xfrm>
        </p:spPr>
        <p:txBody>
          <a:bodyPr/>
          <a:lstStyle/>
          <a:p>
            <a:pPr marL="0" lvl="0" indent="0">
              <a:buNone/>
            </a:pPr>
            <a:r>
              <a:rPr lang="sk-SK" dirty="0"/>
              <a:t>Pozrime sa na ľudí, ktorí žili v Holandsku aspoň 50 rokov a dosiahli dôchodkový vek:</a:t>
            </a:r>
          </a:p>
          <a:p>
            <a:pPr lvl="0"/>
            <a:r>
              <a:rPr lang="sk-SK" dirty="0"/>
              <a:t>Pár žijúci spolu </a:t>
            </a:r>
            <a:r>
              <a:rPr lang="en-US" dirty="0"/>
              <a:t>– </a:t>
            </a:r>
            <a:r>
              <a:rPr lang="en-US" dirty="0" err="1"/>
              <a:t>ka</a:t>
            </a:r>
            <a:r>
              <a:rPr lang="sk-SK" dirty="0" err="1"/>
              <a:t>ždý</a:t>
            </a:r>
            <a:r>
              <a:rPr lang="sk-SK" dirty="0"/>
              <a:t> dostane približne 700€ v hrubom každý mesiac, čo aktuálne predstavuje 50% aktuálnej minimálnej mzdy</a:t>
            </a:r>
          </a:p>
          <a:p>
            <a:pPr lvl="0"/>
            <a:r>
              <a:rPr lang="sk-SK" dirty="0"/>
              <a:t>Človek žijúci sám – približne 1000€ mesačne v hrubom, čo predstavuje 70% aktuálnej minimálnej mzdy</a:t>
            </a:r>
          </a:p>
          <a:p>
            <a:endParaRPr lang="sk-SK" dirty="0"/>
          </a:p>
        </p:txBody>
      </p:sp>
      <p:pic>
        <p:nvPicPr>
          <p:cNvPr id="4" name="Picture 2" descr="https://cdn.openiazoch.zoznam.sk/img/news/620/8/326447553.jpg/ilu.jpg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82" y="3943846"/>
            <a:ext cx="4686769" cy="234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aznamen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9533" y="5982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9A38F-9A2C-42E5-9013-4C4B1FFCB4F6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16c05727-aa75-4e4a-9b5f-8a80a1165891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45FB24-BEC6-4D44-888B-84AEBBA2DC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ECF6D8-9EA4-45A1-AFEB-B7C326AF08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tf34357615</Template>
  <TotalTime>0</TotalTime>
  <Words>517</Words>
  <Application>Microsoft Office PowerPoint</Application>
  <PresentationFormat>Širokouhlá</PresentationFormat>
  <Paragraphs>97</Paragraphs>
  <Slides>17</Slides>
  <Notes>1</Notes>
  <HiddenSlides>0</HiddenSlides>
  <MMClips>12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Franklin Gothic Book</vt:lpstr>
      <vt:lpstr>Wingdings</vt:lpstr>
      <vt:lpstr>Crop</vt:lpstr>
      <vt:lpstr>DôCHODKOVÝ SYSTÉM V  HOLANDSKU</vt:lpstr>
      <vt:lpstr>Jeden z najlepších</vt:lpstr>
      <vt:lpstr>Kľúčové informácie</vt:lpstr>
      <vt:lpstr>Zloženie dôchodkového systému</vt:lpstr>
      <vt:lpstr>Náčrt systému starobných dôchodkov 1. a 2. piliera</vt:lpstr>
      <vt:lpstr>Algemene Ouderdomswet – AOW (General Old Age Pensions Act)</vt:lpstr>
      <vt:lpstr>Algemene Ouderdomswet – AOW (General Old Age Pensions Act)</vt:lpstr>
      <vt:lpstr>Predpokladané budúce podmienky odchodu do dôchodku</vt:lpstr>
      <vt:lpstr>Príklad</vt:lpstr>
      <vt:lpstr>Supplementary pension </vt:lpstr>
      <vt:lpstr>Penzijné fondy</vt:lpstr>
      <vt:lpstr>Rôzne druhy penzijných fondov</vt:lpstr>
      <vt:lpstr>Zamestnanecké penzijné schémy</vt:lpstr>
      <vt:lpstr>Individuálne poistenie</vt:lpstr>
      <vt:lpstr>Očakávaný demografický vývoj v Holandsku</vt:lpstr>
      <vt:lpstr>Ďakujem za pozornosť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2020-05-26T08:31:50Z</dcterms:created>
  <dcterms:modified xsi:type="dcterms:W3CDTF">2020-05-27T01:32:13Z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