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Action1.xml" ContentType="application/vnd.ms-office.inkAction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1" r:id="rId3"/>
    <p:sldId id="258" r:id="rId4"/>
    <p:sldId id="267" r:id="rId5"/>
    <p:sldId id="264" r:id="rId6"/>
    <p:sldId id="268" r:id="rId7"/>
    <p:sldId id="265" r:id="rId8"/>
    <p:sldId id="269" r:id="rId9"/>
    <p:sldId id="266" r:id="rId10"/>
    <p:sldId id="257" r:id="rId11"/>
    <p:sldId id="259" r:id="rId12"/>
    <p:sldId id="260" r:id="rId13"/>
    <p:sldId id="270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F9BA9-90DB-4631-A356-960561B1867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75C01-24B5-4C70-86A5-1C5301A59D56}">
      <dgm:prSet custT="1"/>
      <dgm:spPr/>
      <dgm:t>
        <a:bodyPr/>
        <a:lstStyle/>
        <a:p>
          <a:r>
            <a:rPr lang="sk-SK" sz="1800" b="1" dirty="0"/>
            <a:t>3. miesto</a:t>
          </a:r>
          <a:br>
            <a:rPr lang="sk-SK" sz="1800" dirty="0"/>
          </a:br>
          <a:r>
            <a:rPr lang="sk-SK" sz="1800" dirty="0"/>
            <a:t>Allianz </a:t>
          </a:r>
          <a:r>
            <a:rPr lang="sk-SK" sz="1800" dirty="0" err="1"/>
            <a:t>Pension</a:t>
          </a:r>
          <a:r>
            <a:rPr lang="sk-SK" sz="1800" dirty="0"/>
            <a:t> </a:t>
          </a:r>
          <a:r>
            <a:rPr lang="sk-SK" sz="1800" dirty="0" err="1"/>
            <a:t>Sustainability</a:t>
          </a:r>
          <a:r>
            <a:rPr lang="sk-SK" sz="1800" dirty="0"/>
            <a:t> Index 2016</a:t>
          </a:r>
          <a:endParaRPr lang="en-US" sz="1800" dirty="0"/>
        </a:p>
      </dgm:t>
    </dgm:pt>
    <dgm:pt modelId="{2E4DEA71-9F97-48C0-9EFC-437969C0BE0A}" type="parTrans" cxnId="{C32070C5-3CDB-48A7-8DDF-04C6545AF983}">
      <dgm:prSet/>
      <dgm:spPr/>
      <dgm:t>
        <a:bodyPr/>
        <a:lstStyle/>
        <a:p>
          <a:endParaRPr lang="en-US"/>
        </a:p>
      </dgm:t>
    </dgm:pt>
    <dgm:pt modelId="{8A62F2D6-A276-411F-830F-51EDFED08E9E}" type="sibTrans" cxnId="{C32070C5-3CDB-48A7-8DDF-04C6545AF983}">
      <dgm:prSet/>
      <dgm:spPr/>
      <dgm:t>
        <a:bodyPr/>
        <a:lstStyle/>
        <a:p>
          <a:endParaRPr lang="en-US"/>
        </a:p>
      </dgm:t>
    </dgm:pt>
    <dgm:pt modelId="{79064B85-EA1E-4A64-81FD-D68B6D6B9AC7}">
      <dgm:prSet custT="1"/>
      <dgm:spPr/>
      <dgm:t>
        <a:bodyPr/>
        <a:lstStyle/>
        <a:p>
          <a:r>
            <a:rPr lang="sk-SK" sz="1800" b="1" dirty="0"/>
            <a:t>5. miesto</a:t>
          </a:r>
          <a:br>
            <a:rPr lang="sk-SK" sz="1800" dirty="0"/>
          </a:br>
          <a:r>
            <a:rPr lang="sk-SK" sz="1800" dirty="0"/>
            <a:t>Melbourne Mercer Global Pension Index 2019 </a:t>
          </a:r>
          <a:endParaRPr lang="en-US" sz="1800" b="1" dirty="0"/>
        </a:p>
      </dgm:t>
    </dgm:pt>
    <dgm:pt modelId="{60E0D09E-3FE8-4860-80FC-5D5834688D13}" type="parTrans" cxnId="{071881F4-A3A3-40C2-80EF-42A6F7F83A0D}">
      <dgm:prSet/>
      <dgm:spPr/>
      <dgm:t>
        <a:bodyPr/>
        <a:lstStyle/>
        <a:p>
          <a:endParaRPr lang="en-US"/>
        </a:p>
      </dgm:t>
    </dgm:pt>
    <dgm:pt modelId="{F70216B1-D9BB-42BE-914F-49D26C91858F}" type="sibTrans" cxnId="{071881F4-A3A3-40C2-80EF-42A6F7F83A0D}">
      <dgm:prSet/>
      <dgm:spPr/>
      <dgm:t>
        <a:bodyPr/>
        <a:lstStyle/>
        <a:p>
          <a:endParaRPr lang="en-US"/>
        </a:p>
      </dgm:t>
    </dgm:pt>
    <dgm:pt modelId="{9F685B21-BA60-48DA-A406-EBC80C57D9F3}">
      <dgm:prSet custT="1"/>
      <dgm:spPr/>
      <dgm:t>
        <a:bodyPr/>
        <a:lstStyle/>
        <a:p>
          <a:endParaRPr lang="sk-SK" sz="1800" b="1" dirty="0"/>
        </a:p>
        <a:p>
          <a:r>
            <a:rPr lang="sk-SK" sz="1800" b="1" dirty="0"/>
            <a:t>7,2 % HDP</a:t>
          </a:r>
          <a:br>
            <a:rPr lang="sk-SK" sz="1800" dirty="0"/>
          </a:br>
          <a:r>
            <a:rPr lang="sk-SK" sz="1800" dirty="0"/>
            <a:t>na dôchodky</a:t>
          </a:r>
          <a:br>
            <a:rPr lang="sk-SK" sz="2100" dirty="0"/>
          </a:br>
          <a:endParaRPr lang="en-US" sz="2100" dirty="0"/>
        </a:p>
      </dgm:t>
    </dgm:pt>
    <dgm:pt modelId="{D8959B2B-6E26-4B35-9670-846F34DC2C6C}" type="parTrans" cxnId="{BCC0A4D7-B99F-4DD9-9277-A8EF6031CC09}">
      <dgm:prSet/>
      <dgm:spPr/>
      <dgm:t>
        <a:bodyPr/>
        <a:lstStyle/>
        <a:p>
          <a:endParaRPr lang="en-US"/>
        </a:p>
      </dgm:t>
    </dgm:pt>
    <dgm:pt modelId="{B2DB78AE-8A8D-48A9-B066-AB1DE7011D72}" type="sibTrans" cxnId="{BCC0A4D7-B99F-4DD9-9277-A8EF6031CC09}">
      <dgm:prSet/>
      <dgm:spPr/>
      <dgm:t>
        <a:bodyPr/>
        <a:lstStyle/>
        <a:p>
          <a:endParaRPr lang="en-US"/>
        </a:p>
      </dgm:t>
    </dgm:pt>
    <dgm:pt modelId="{1626C785-3C34-4050-9619-5E2C2B9C8D2A}">
      <dgm:prSet custT="1"/>
      <dgm:spPr/>
      <dgm:t>
        <a:bodyPr/>
        <a:lstStyle/>
        <a:p>
          <a:r>
            <a:rPr lang="sk-SK" sz="1800" dirty="0"/>
            <a:t>Predpoveď dôchodku</a:t>
          </a:r>
        </a:p>
      </dgm:t>
    </dgm:pt>
    <dgm:pt modelId="{DBBE0F3C-C85A-438A-B634-AC870581AE4D}" type="parTrans" cxnId="{8B1525C0-0F28-4ED1-97B1-2EEA950FCF5B}">
      <dgm:prSet/>
      <dgm:spPr/>
      <dgm:t>
        <a:bodyPr/>
        <a:lstStyle/>
        <a:p>
          <a:endParaRPr lang="sk-SK"/>
        </a:p>
      </dgm:t>
    </dgm:pt>
    <dgm:pt modelId="{8F597A12-26C8-4AE2-B20D-71774549A854}" type="sibTrans" cxnId="{8B1525C0-0F28-4ED1-97B1-2EEA950FCF5B}">
      <dgm:prSet/>
      <dgm:spPr/>
      <dgm:t>
        <a:bodyPr/>
        <a:lstStyle/>
        <a:p>
          <a:endParaRPr lang="sk-SK"/>
        </a:p>
      </dgm:t>
    </dgm:pt>
    <dgm:pt modelId="{EE664E97-87C7-49D5-8CB9-7939E745CEEA}" type="pres">
      <dgm:prSet presAssocID="{A87F9BA9-90DB-4631-A356-960561B1867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538F03-B4AF-435E-9C40-1D14A0D2B5A5}" type="pres">
      <dgm:prSet presAssocID="{3CA75C01-24B5-4C70-86A5-1C5301A59D56}" presName="hierRoot1" presStyleCnt="0"/>
      <dgm:spPr/>
    </dgm:pt>
    <dgm:pt modelId="{56DD7986-4844-4A97-97F2-210F217E4ED4}" type="pres">
      <dgm:prSet presAssocID="{3CA75C01-24B5-4C70-86A5-1C5301A59D56}" presName="composite" presStyleCnt="0"/>
      <dgm:spPr/>
    </dgm:pt>
    <dgm:pt modelId="{C9250869-65EA-4ADE-8DE5-883428885F6B}" type="pres">
      <dgm:prSet presAssocID="{3CA75C01-24B5-4C70-86A5-1C5301A59D56}" presName="background" presStyleLbl="node0" presStyleIdx="0" presStyleCnt="4"/>
      <dgm:spPr/>
    </dgm:pt>
    <dgm:pt modelId="{E21B6FEF-BC9F-423C-8136-992FD8520589}" type="pres">
      <dgm:prSet presAssocID="{3CA75C01-24B5-4C70-86A5-1C5301A59D56}" presName="text" presStyleLbl="fgAcc0" presStyleIdx="0" presStyleCnt="4" custScaleY="101700">
        <dgm:presLayoutVars>
          <dgm:chPref val="3"/>
        </dgm:presLayoutVars>
      </dgm:prSet>
      <dgm:spPr/>
    </dgm:pt>
    <dgm:pt modelId="{1F6B8EF5-494C-4523-8803-DF65EAD89B2E}" type="pres">
      <dgm:prSet presAssocID="{3CA75C01-24B5-4C70-86A5-1C5301A59D56}" presName="hierChild2" presStyleCnt="0"/>
      <dgm:spPr/>
    </dgm:pt>
    <dgm:pt modelId="{5A2B566E-C006-400D-AF4F-EAE092F7CD96}" type="pres">
      <dgm:prSet presAssocID="{79064B85-EA1E-4A64-81FD-D68B6D6B9AC7}" presName="hierRoot1" presStyleCnt="0"/>
      <dgm:spPr/>
    </dgm:pt>
    <dgm:pt modelId="{EBC4FC04-B410-4C8C-951D-6EF994E7E2E2}" type="pres">
      <dgm:prSet presAssocID="{79064B85-EA1E-4A64-81FD-D68B6D6B9AC7}" presName="composite" presStyleCnt="0"/>
      <dgm:spPr/>
    </dgm:pt>
    <dgm:pt modelId="{7B5F73F9-8FBD-45A9-8BF4-D950D6E02DAB}" type="pres">
      <dgm:prSet presAssocID="{79064B85-EA1E-4A64-81FD-D68B6D6B9AC7}" presName="background" presStyleLbl="node0" presStyleIdx="1" presStyleCnt="4"/>
      <dgm:spPr/>
    </dgm:pt>
    <dgm:pt modelId="{21772B9E-56ED-453A-BB0F-DB0E244A49BB}" type="pres">
      <dgm:prSet presAssocID="{79064B85-EA1E-4A64-81FD-D68B6D6B9AC7}" presName="text" presStyleLbl="fgAcc0" presStyleIdx="1" presStyleCnt="4" custScaleY="101700">
        <dgm:presLayoutVars>
          <dgm:chPref val="3"/>
        </dgm:presLayoutVars>
      </dgm:prSet>
      <dgm:spPr/>
    </dgm:pt>
    <dgm:pt modelId="{2BE27170-B1F0-43B5-9268-C9952E1696CF}" type="pres">
      <dgm:prSet presAssocID="{79064B85-EA1E-4A64-81FD-D68B6D6B9AC7}" presName="hierChild2" presStyleCnt="0"/>
      <dgm:spPr/>
    </dgm:pt>
    <dgm:pt modelId="{ABD51F2C-9CC6-4101-AE36-AC49924D43E0}" type="pres">
      <dgm:prSet presAssocID="{9F685B21-BA60-48DA-A406-EBC80C57D9F3}" presName="hierRoot1" presStyleCnt="0"/>
      <dgm:spPr/>
    </dgm:pt>
    <dgm:pt modelId="{331606F9-31E1-4E15-8526-8C95B2E45986}" type="pres">
      <dgm:prSet presAssocID="{9F685B21-BA60-48DA-A406-EBC80C57D9F3}" presName="composite" presStyleCnt="0"/>
      <dgm:spPr/>
    </dgm:pt>
    <dgm:pt modelId="{FB171961-0859-41E8-BC79-52CDA122DC30}" type="pres">
      <dgm:prSet presAssocID="{9F685B21-BA60-48DA-A406-EBC80C57D9F3}" presName="background" presStyleLbl="node0" presStyleIdx="2" presStyleCnt="4"/>
      <dgm:spPr/>
    </dgm:pt>
    <dgm:pt modelId="{FF623C9D-FFB0-42BC-8E7D-CD2DCF63813C}" type="pres">
      <dgm:prSet presAssocID="{9F685B21-BA60-48DA-A406-EBC80C57D9F3}" presName="text" presStyleLbl="fgAcc0" presStyleIdx="2" presStyleCnt="4" custScaleX="100352" custScaleY="101700">
        <dgm:presLayoutVars>
          <dgm:chPref val="3"/>
        </dgm:presLayoutVars>
      </dgm:prSet>
      <dgm:spPr/>
    </dgm:pt>
    <dgm:pt modelId="{5380F7AA-7A19-4F12-8C0D-C0DCC25C7DD8}" type="pres">
      <dgm:prSet presAssocID="{9F685B21-BA60-48DA-A406-EBC80C57D9F3}" presName="hierChild2" presStyleCnt="0"/>
      <dgm:spPr/>
    </dgm:pt>
    <dgm:pt modelId="{EBC3523A-9488-4F0A-968F-055BA6EF6302}" type="pres">
      <dgm:prSet presAssocID="{1626C785-3C34-4050-9619-5E2C2B9C8D2A}" presName="hierRoot1" presStyleCnt="0"/>
      <dgm:spPr/>
    </dgm:pt>
    <dgm:pt modelId="{886B214C-9C3F-40E2-B05D-F28F634C9F04}" type="pres">
      <dgm:prSet presAssocID="{1626C785-3C34-4050-9619-5E2C2B9C8D2A}" presName="composite" presStyleCnt="0"/>
      <dgm:spPr/>
    </dgm:pt>
    <dgm:pt modelId="{CE465462-6D95-421D-8BF1-5D1D7F13E16A}" type="pres">
      <dgm:prSet presAssocID="{1626C785-3C34-4050-9619-5E2C2B9C8D2A}" presName="background" presStyleLbl="node0" presStyleIdx="3" presStyleCnt="4"/>
      <dgm:spPr/>
    </dgm:pt>
    <dgm:pt modelId="{77D77A9F-2A4C-43D2-A33B-C297EFE4CD01}" type="pres">
      <dgm:prSet presAssocID="{1626C785-3C34-4050-9619-5E2C2B9C8D2A}" presName="text" presStyleLbl="fgAcc0" presStyleIdx="3" presStyleCnt="4" custScaleY="101700">
        <dgm:presLayoutVars>
          <dgm:chPref val="3"/>
        </dgm:presLayoutVars>
      </dgm:prSet>
      <dgm:spPr/>
    </dgm:pt>
    <dgm:pt modelId="{71F14BAB-88C8-408A-A3AD-A38BC1B2E0F5}" type="pres">
      <dgm:prSet presAssocID="{1626C785-3C34-4050-9619-5E2C2B9C8D2A}" presName="hierChild2" presStyleCnt="0"/>
      <dgm:spPr/>
    </dgm:pt>
  </dgm:ptLst>
  <dgm:cxnLst>
    <dgm:cxn modelId="{CD48B00D-5124-4CE9-A405-B03962F3A552}" type="presOf" srcId="{3CA75C01-24B5-4C70-86A5-1C5301A59D56}" destId="{E21B6FEF-BC9F-423C-8136-992FD8520589}" srcOrd="0" destOrd="0" presId="urn:microsoft.com/office/officeart/2005/8/layout/hierarchy1"/>
    <dgm:cxn modelId="{31767393-F4AF-455F-BA3D-86CB7FF44DD1}" type="presOf" srcId="{79064B85-EA1E-4A64-81FD-D68B6D6B9AC7}" destId="{21772B9E-56ED-453A-BB0F-DB0E244A49BB}" srcOrd="0" destOrd="0" presId="urn:microsoft.com/office/officeart/2005/8/layout/hierarchy1"/>
    <dgm:cxn modelId="{68E4D9A6-EDD5-44A3-B4BB-F854B219A6F1}" type="presOf" srcId="{A87F9BA9-90DB-4631-A356-960561B1867B}" destId="{EE664E97-87C7-49D5-8CB9-7939E745CEEA}" srcOrd="0" destOrd="0" presId="urn:microsoft.com/office/officeart/2005/8/layout/hierarchy1"/>
    <dgm:cxn modelId="{8B1525C0-0F28-4ED1-97B1-2EEA950FCF5B}" srcId="{A87F9BA9-90DB-4631-A356-960561B1867B}" destId="{1626C785-3C34-4050-9619-5E2C2B9C8D2A}" srcOrd="3" destOrd="0" parTransId="{DBBE0F3C-C85A-438A-B634-AC870581AE4D}" sibTransId="{8F597A12-26C8-4AE2-B20D-71774549A854}"/>
    <dgm:cxn modelId="{C32070C5-3CDB-48A7-8DDF-04C6545AF983}" srcId="{A87F9BA9-90DB-4631-A356-960561B1867B}" destId="{3CA75C01-24B5-4C70-86A5-1C5301A59D56}" srcOrd="0" destOrd="0" parTransId="{2E4DEA71-9F97-48C0-9EFC-437969C0BE0A}" sibTransId="{8A62F2D6-A276-411F-830F-51EDFED08E9E}"/>
    <dgm:cxn modelId="{00A587CB-A793-4469-A210-ED88BA27F544}" type="presOf" srcId="{1626C785-3C34-4050-9619-5E2C2B9C8D2A}" destId="{77D77A9F-2A4C-43D2-A33B-C297EFE4CD01}" srcOrd="0" destOrd="0" presId="urn:microsoft.com/office/officeart/2005/8/layout/hierarchy1"/>
    <dgm:cxn modelId="{5BE11CD7-A732-4EDC-B411-05CF27EA6BD4}" type="presOf" srcId="{9F685B21-BA60-48DA-A406-EBC80C57D9F3}" destId="{FF623C9D-FFB0-42BC-8E7D-CD2DCF63813C}" srcOrd="0" destOrd="0" presId="urn:microsoft.com/office/officeart/2005/8/layout/hierarchy1"/>
    <dgm:cxn modelId="{BCC0A4D7-B99F-4DD9-9277-A8EF6031CC09}" srcId="{A87F9BA9-90DB-4631-A356-960561B1867B}" destId="{9F685B21-BA60-48DA-A406-EBC80C57D9F3}" srcOrd="2" destOrd="0" parTransId="{D8959B2B-6E26-4B35-9670-846F34DC2C6C}" sibTransId="{B2DB78AE-8A8D-48A9-B066-AB1DE7011D72}"/>
    <dgm:cxn modelId="{071881F4-A3A3-40C2-80EF-42A6F7F83A0D}" srcId="{A87F9BA9-90DB-4631-A356-960561B1867B}" destId="{79064B85-EA1E-4A64-81FD-D68B6D6B9AC7}" srcOrd="1" destOrd="0" parTransId="{60E0D09E-3FE8-4860-80FC-5D5834688D13}" sibTransId="{F70216B1-D9BB-42BE-914F-49D26C91858F}"/>
    <dgm:cxn modelId="{1A599C05-CCCD-4F2D-B58E-11399D9885D5}" type="presParOf" srcId="{EE664E97-87C7-49D5-8CB9-7939E745CEEA}" destId="{83538F03-B4AF-435E-9C40-1D14A0D2B5A5}" srcOrd="0" destOrd="0" presId="urn:microsoft.com/office/officeart/2005/8/layout/hierarchy1"/>
    <dgm:cxn modelId="{866C831A-8324-4DAC-AA04-BDAE09A95EAB}" type="presParOf" srcId="{83538F03-B4AF-435E-9C40-1D14A0D2B5A5}" destId="{56DD7986-4844-4A97-97F2-210F217E4ED4}" srcOrd="0" destOrd="0" presId="urn:microsoft.com/office/officeart/2005/8/layout/hierarchy1"/>
    <dgm:cxn modelId="{D0D5D98E-D5D9-4199-BC6A-517F7E63F5D8}" type="presParOf" srcId="{56DD7986-4844-4A97-97F2-210F217E4ED4}" destId="{C9250869-65EA-4ADE-8DE5-883428885F6B}" srcOrd="0" destOrd="0" presId="urn:microsoft.com/office/officeart/2005/8/layout/hierarchy1"/>
    <dgm:cxn modelId="{40D95638-4911-4947-A7CC-662F29DFFD91}" type="presParOf" srcId="{56DD7986-4844-4A97-97F2-210F217E4ED4}" destId="{E21B6FEF-BC9F-423C-8136-992FD8520589}" srcOrd="1" destOrd="0" presId="urn:microsoft.com/office/officeart/2005/8/layout/hierarchy1"/>
    <dgm:cxn modelId="{DFC8F07A-BF3F-4C6E-9D19-BDD35C1B37B9}" type="presParOf" srcId="{83538F03-B4AF-435E-9C40-1D14A0D2B5A5}" destId="{1F6B8EF5-494C-4523-8803-DF65EAD89B2E}" srcOrd="1" destOrd="0" presId="urn:microsoft.com/office/officeart/2005/8/layout/hierarchy1"/>
    <dgm:cxn modelId="{004BDECC-3A75-4F71-A8BD-0E536BEF4BD6}" type="presParOf" srcId="{EE664E97-87C7-49D5-8CB9-7939E745CEEA}" destId="{5A2B566E-C006-400D-AF4F-EAE092F7CD96}" srcOrd="1" destOrd="0" presId="urn:microsoft.com/office/officeart/2005/8/layout/hierarchy1"/>
    <dgm:cxn modelId="{7A677BB0-F162-482B-BAAC-67A4766234B6}" type="presParOf" srcId="{5A2B566E-C006-400D-AF4F-EAE092F7CD96}" destId="{EBC4FC04-B410-4C8C-951D-6EF994E7E2E2}" srcOrd="0" destOrd="0" presId="urn:microsoft.com/office/officeart/2005/8/layout/hierarchy1"/>
    <dgm:cxn modelId="{94F71727-1EA1-4335-9DB4-854AD359EB99}" type="presParOf" srcId="{EBC4FC04-B410-4C8C-951D-6EF994E7E2E2}" destId="{7B5F73F9-8FBD-45A9-8BF4-D950D6E02DAB}" srcOrd="0" destOrd="0" presId="urn:microsoft.com/office/officeart/2005/8/layout/hierarchy1"/>
    <dgm:cxn modelId="{E6D4B6D6-2B51-49CC-9C3E-E1B851B5A0A2}" type="presParOf" srcId="{EBC4FC04-B410-4C8C-951D-6EF994E7E2E2}" destId="{21772B9E-56ED-453A-BB0F-DB0E244A49BB}" srcOrd="1" destOrd="0" presId="urn:microsoft.com/office/officeart/2005/8/layout/hierarchy1"/>
    <dgm:cxn modelId="{44C4BDBD-A061-4007-8947-5C73A07D57B3}" type="presParOf" srcId="{5A2B566E-C006-400D-AF4F-EAE092F7CD96}" destId="{2BE27170-B1F0-43B5-9268-C9952E1696CF}" srcOrd="1" destOrd="0" presId="urn:microsoft.com/office/officeart/2005/8/layout/hierarchy1"/>
    <dgm:cxn modelId="{7BA0FB01-2496-4737-9BB4-D1848E45F2DD}" type="presParOf" srcId="{EE664E97-87C7-49D5-8CB9-7939E745CEEA}" destId="{ABD51F2C-9CC6-4101-AE36-AC49924D43E0}" srcOrd="2" destOrd="0" presId="urn:microsoft.com/office/officeart/2005/8/layout/hierarchy1"/>
    <dgm:cxn modelId="{37D94253-62BA-410E-928E-6E2867616FE1}" type="presParOf" srcId="{ABD51F2C-9CC6-4101-AE36-AC49924D43E0}" destId="{331606F9-31E1-4E15-8526-8C95B2E45986}" srcOrd="0" destOrd="0" presId="urn:microsoft.com/office/officeart/2005/8/layout/hierarchy1"/>
    <dgm:cxn modelId="{8047ADA2-6BCE-4455-AA64-48595B086531}" type="presParOf" srcId="{331606F9-31E1-4E15-8526-8C95B2E45986}" destId="{FB171961-0859-41E8-BC79-52CDA122DC30}" srcOrd="0" destOrd="0" presId="urn:microsoft.com/office/officeart/2005/8/layout/hierarchy1"/>
    <dgm:cxn modelId="{84EA8244-3F34-4CA7-9DCB-9B2CC099BABE}" type="presParOf" srcId="{331606F9-31E1-4E15-8526-8C95B2E45986}" destId="{FF623C9D-FFB0-42BC-8E7D-CD2DCF63813C}" srcOrd="1" destOrd="0" presId="urn:microsoft.com/office/officeart/2005/8/layout/hierarchy1"/>
    <dgm:cxn modelId="{701E88EC-E40B-4428-B141-3C4028BFF7ED}" type="presParOf" srcId="{ABD51F2C-9CC6-4101-AE36-AC49924D43E0}" destId="{5380F7AA-7A19-4F12-8C0D-C0DCC25C7DD8}" srcOrd="1" destOrd="0" presId="urn:microsoft.com/office/officeart/2005/8/layout/hierarchy1"/>
    <dgm:cxn modelId="{C49B7D22-0D06-4C4F-BD5D-3F4F434D6A9E}" type="presParOf" srcId="{EE664E97-87C7-49D5-8CB9-7939E745CEEA}" destId="{EBC3523A-9488-4F0A-968F-055BA6EF6302}" srcOrd="3" destOrd="0" presId="urn:microsoft.com/office/officeart/2005/8/layout/hierarchy1"/>
    <dgm:cxn modelId="{17301260-4DF5-43E6-9B1C-51EC789526F8}" type="presParOf" srcId="{EBC3523A-9488-4F0A-968F-055BA6EF6302}" destId="{886B214C-9C3F-40E2-B05D-F28F634C9F04}" srcOrd="0" destOrd="0" presId="urn:microsoft.com/office/officeart/2005/8/layout/hierarchy1"/>
    <dgm:cxn modelId="{3A73FE04-657C-402C-85C6-3BDD5CBA84CB}" type="presParOf" srcId="{886B214C-9C3F-40E2-B05D-F28F634C9F04}" destId="{CE465462-6D95-421D-8BF1-5D1D7F13E16A}" srcOrd="0" destOrd="0" presId="urn:microsoft.com/office/officeart/2005/8/layout/hierarchy1"/>
    <dgm:cxn modelId="{FAA61AF0-93D7-492F-A289-A4F0970F81B1}" type="presParOf" srcId="{886B214C-9C3F-40E2-B05D-F28F634C9F04}" destId="{77D77A9F-2A4C-43D2-A33B-C297EFE4CD01}" srcOrd="1" destOrd="0" presId="urn:microsoft.com/office/officeart/2005/8/layout/hierarchy1"/>
    <dgm:cxn modelId="{A56F8CF1-C4E5-405F-9FEA-AECC46C9F08A}" type="presParOf" srcId="{EBC3523A-9488-4F0A-968F-055BA6EF6302}" destId="{71F14BAB-88C8-408A-A3AD-A38BC1B2E0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76E11E-A19E-4BA7-AC66-DEBD51B8536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D0FA5077-1924-4C7F-A3A6-C7ECEFA8D10E}">
      <dgm:prSet phldrT="[Text]"/>
      <dgm:spPr/>
      <dgm:t>
        <a:bodyPr/>
        <a:lstStyle/>
        <a:p>
          <a:r>
            <a:rPr lang="sk-SK" b="0" i="0" u="none" dirty="0"/>
            <a:t>AD (annuity divisor) = očakávaná dĺžka života pre osobu, ktorá odchádza do dôchodku vo veku n rokov (a 0 mesiacov)</a:t>
          </a:r>
          <a:endParaRPr lang="sk-SK" dirty="0"/>
        </a:p>
      </dgm:t>
    </dgm:pt>
    <dgm:pt modelId="{5482198B-0E28-4354-B994-E02C46D73E1A}" type="parTrans" cxnId="{43D31B07-03B3-4D95-814A-26903D7E0387}">
      <dgm:prSet/>
      <dgm:spPr/>
      <dgm:t>
        <a:bodyPr/>
        <a:lstStyle/>
        <a:p>
          <a:endParaRPr lang="sk-SK"/>
        </a:p>
      </dgm:t>
    </dgm:pt>
    <dgm:pt modelId="{69ABA634-424A-4C28-A895-2C788B4B38BB}" type="sibTrans" cxnId="{43D31B07-03B3-4D95-814A-26903D7E0387}">
      <dgm:prSet/>
      <dgm:spPr/>
      <dgm:t>
        <a:bodyPr/>
        <a:lstStyle/>
        <a:p>
          <a:endParaRPr lang="sk-SK"/>
        </a:p>
      </dgm:t>
    </dgm:pt>
    <mc:AlternateContent xmlns:mc="http://schemas.openxmlformats.org/markup-compatibility/2006" xmlns:a14="http://schemas.microsoft.com/office/drawing/2010/main">
      <mc:Choice Requires="a14">
        <dgm:pt modelId="{2231E0CE-C68E-4E4B-BC63-A022B46D98F1}">
          <dgm:prSet phldrT="[Text]"/>
          <dgm:spPr/>
          <dgm:t>
            <a:bodyPr/>
            <a:lstStyle/>
            <a:p>
              <a:r>
                <a:rPr lang="sk-SK" b="0" i="0" u="none" dirty="0"/>
                <a:t>P (k, x) = pravdepodobnosť, že osoba, ktorá dosiahla vek n, bude nažive vo veku k rokov a x mesiacov</a:t>
              </a:r>
            </a:p>
            <a:p>
              <a:r>
                <a:rPr lang="sk-SK" b="0" i="0" u="none" dirty="0"/>
                <a:t>P (k, x) = {</a:t>
              </a:r>
              <a14:m>
                <m:oMath xmlns:m="http://schemas.openxmlformats.org/officeDocument/2006/math">
                  <m:sSub>
                    <m:sSubPr>
                      <m:ctrlPr>
                        <a:rPr lang="sk-SK" b="0" i="1" u="none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𝑘</m:t>
                      </m:r>
                    </m:sub>
                  </m:sSub>
                </m:oMath>
              </a14:m>
              <a:r>
                <a:rPr lang="sk-SK" b="0" i="0" u="none" dirty="0"/>
                <a:t>+(</a:t>
              </a:r>
              <a14:m>
                <m:oMath xmlns:m="http://schemas.openxmlformats.org/officeDocument/2006/math">
                  <m:sSub>
                    <m:sSubPr>
                      <m:ctrlPr>
                        <a:rPr lang="sk-SK" b="0" i="1" u="none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+1</m:t>
                      </m:r>
                    </m:sub>
                  </m:sSub>
                </m:oMath>
              </a14:m>
              <a:r>
                <a:rPr lang="sk-SK" b="0" i="0" u="none" dirty="0"/>
                <a:t>-</a:t>
              </a:r>
              <a14:m>
                <m:oMath xmlns:m="http://schemas.openxmlformats.org/officeDocument/2006/math">
                  <m:sSub>
                    <m:sSubPr>
                      <m:ctrlPr>
                        <a:rPr lang="sk-SK" b="0" i="1" u="none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𝑘</m:t>
                      </m:r>
                    </m:sub>
                  </m:sSub>
                </m:oMath>
              </a14:m>
              <a:r>
                <a:rPr lang="sk-SK" b="0" i="0" u="none" dirty="0"/>
                <a:t>)*</a:t>
              </a:r>
              <a14:m>
                <m:oMath xmlns:m="http://schemas.openxmlformats.org/officeDocument/2006/math">
                  <m:f>
                    <m:fPr>
                      <m:ctrlPr>
                        <a:rPr lang="sk-SK" b="0" i="1" u="none" dirty="0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sk-SK" b="0" i="1" u="none" dirty="0" smtClean="0">
                          <a:latin typeface="Cambria Math" panose="02040503050406030204" pitchFamily="18" charset="0"/>
                        </a:rPr>
                        <m:t>𝑥</m:t>
                      </m:r>
                    </m:num>
                    <m:den>
                      <m:r>
                        <a:rPr lang="sk-SK" b="0" i="1" u="none" dirty="0" smtClean="0">
                          <a:latin typeface="Cambria Math" panose="02040503050406030204" pitchFamily="18" charset="0"/>
                        </a:rPr>
                        <m:t>12</m:t>
                      </m:r>
                    </m:den>
                  </m:f>
                </m:oMath>
              </a14:m>
              <a:r>
                <a:rPr lang="sk-SK" b="0" i="0" u="none" dirty="0"/>
                <a:t>}/</a:t>
              </a:r>
              <a14:m>
                <m:oMath xmlns:m="http://schemas.openxmlformats.org/officeDocument/2006/math">
                  <m:sSub>
                    <m:sSubPr>
                      <m:ctrlPr>
                        <a:rPr lang="sk-SK" b="0" i="1" u="none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𝑛</m:t>
                      </m:r>
                    </m:sub>
                  </m:sSub>
                </m:oMath>
              </a14:m>
              <a:r>
                <a:rPr lang="sk-SK" dirty="0"/>
                <a:t>		</a:t>
              </a:r>
              <a14:m>
                <m:oMath xmlns:m="http://schemas.openxmlformats.org/officeDocument/2006/math">
                  <m:sSub>
                    <m:sSubPr>
                      <m:ctrlPr>
                        <a:rPr lang="sk-SK" b="0" i="1" u="none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sk-SK" b="0" i="1" u="none" smtClean="0">
                          <a:latin typeface="Cambria Math" panose="02040503050406030204" pitchFamily="18" charset="0"/>
                        </a:rPr>
                        <m:t>𝑘</m:t>
                      </m:r>
                    </m:sub>
                  </m:sSub>
                </m:oMath>
              </a14:m>
              <a:r>
                <a:rPr lang="sk-SK" dirty="0"/>
                <a:t> = počet ľudí, ktorí sa dožili k rokov</a:t>
              </a:r>
            </a:p>
          </dgm:t>
        </dgm:pt>
      </mc:Choice>
      <mc:Fallback xmlns="">
        <dgm:pt modelId="{2231E0CE-C68E-4E4B-BC63-A022B46D98F1}">
          <dgm:prSet phldrT="[Text]"/>
          <dgm:spPr/>
          <dgm:t>
            <a:bodyPr/>
            <a:lstStyle/>
            <a:p>
              <a:r>
                <a:rPr lang="sk-SK" b="0" i="0" u="none" dirty="0"/>
                <a:t>P (k, x) = pravdepodobnosť, že osoba, ktorá dosiahla vek n, bude nažive vo veku k rokov a x mesiacov</a:t>
              </a:r>
            </a:p>
            <a:p>
              <a:r>
                <a:rPr lang="sk-SK" b="0" i="0" u="none" dirty="0"/>
                <a:t>P (k, x) = {</a:t>
              </a:r>
              <a:r>
                <a:rPr lang="sk-SK" b="0" i="0" u="none">
                  <a:latin typeface="Cambria Math" panose="02040503050406030204" pitchFamily="18" charset="0"/>
                </a:rPr>
                <a:t>𝐿_𝑘</a:t>
              </a:r>
              <a:r>
                <a:rPr lang="sk-SK" b="0" i="0" u="none" dirty="0"/>
                <a:t>+(</a:t>
              </a:r>
              <a:r>
                <a:rPr lang="sk-SK" b="0" i="0" u="none">
                  <a:latin typeface="Cambria Math" panose="02040503050406030204" pitchFamily="18" charset="0"/>
                </a:rPr>
                <a:t>𝐿_(𝑘+1)</a:t>
              </a:r>
              <a:r>
                <a:rPr lang="sk-SK" b="0" i="0" u="none" dirty="0"/>
                <a:t>-</a:t>
              </a:r>
              <a:r>
                <a:rPr lang="sk-SK" b="0" i="0" u="none">
                  <a:latin typeface="Cambria Math" panose="02040503050406030204" pitchFamily="18" charset="0"/>
                </a:rPr>
                <a:t>𝐿_𝑘</a:t>
              </a:r>
              <a:r>
                <a:rPr lang="sk-SK" b="0" i="0" u="none" dirty="0"/>
                <a:t>)*</a:t>
              </a:r>
              <a:r>
                <a:rPr lang="sk-SK" b="0" i="0" u="none" dirty="0">
                  <a:latin typeface="Cambria Math" panose="02040503050406030204" pitchFamily="18" charset="0"/>
                </a:rPr>
                <a:t>𝑥/12</a:t>
              </a:r>
              <a:r>
                <a:rPr lang="sk-SK" b="0" i="0" u="none" dirty="0"/>
                <a:t>}/</a:t>
              </a:r>
              <a:r>
                <a:rPr lang="sk-SK" b="0" i="0" u="none">
                  <a:latin typeface="Cambria Math" panose="02040503050406030204" pitchFamily="18" charset="0"/>
                </a:rPr>
                <a:t>𝐿_𝑛</a:t>
              </a:r>
              <a:r>
                <a:rPr lang="sk-SK" dirty="0"/>
                <a:t>		</a:t>
              </a:r>
              <a:r>
                <a:rPr lang="sk-SK" b="0" i="0" u="none">
                  <a:latin typeface="Cambria Math" panose="02040503050406030204" pitchFamily="18" charset="0"/>
                </a:rPr>
                <a:t>𝐿_𝑘</a:t>
              </a:r>
              <a:r>
                <a:rPr lang="sk-SK" dirty="0"/>
                <a:t> = počet ľudí, ktorí sa dožili k rokov</a:t>
              </a:r>
            </a:p>
          </dgm:t>
        </dgm:pt>
      </mc:Fallback>
    </mc:AlternateContent>
    <dgm:pt modelId="{0139B43E-F2A7-49AD-8731-CD0F20699C5C}" type="parTrans" cxnId="{07E0C924-E7F4-4C7B-BA97-168F97232B32}">
      <dgm:prSet/>
      <dgm:spPr/>
      <dgm:t>
        <a:bodyPr/>
        <a:lstStyle/>
        <a:p>
          <a:endParaRPr lang="sk-SK"/>
        </a:p>
      </dgm:t>
    </dgm:pt>
    <dgm:pt modelId="{03CA7CE6-11ED-41CE-9244-AA74153C2ADB}" type="sibTrans" cxnId="{07E0C924-E7F4-4C7B-BA97-168F97232B32}">
      <dgm:prSet/>
      <dgm:spPr/>
      <dgm:t>
        <a:bodyPr/>
        <a:lstStyle/>
        <a:p>
          <a:endParaRPr lang="sk-SK"/>
        </a:p>
      </dgm:t>
    </dgm:pt>
    <mc:AlternateContent xmlns:mc="http://schemas.openxmlformats.org/markup-compatibility/2006" xmlns:a14="http://schemas.microsoft.com/office/drawing/2010/main">
      <mc:Choice Requires="a14">
        <dgm:pt modelId="{C4D1F845-F8F7-4908-B11A-F5E821216CFD}">
          <dgm:prSet phldrT="[Text]"/>
          <dgm:spPr/>
          <dgm:t>
            <a:bodyPr/>
            <a:lstStyle/>
            <a:p>
              <a:r>
                <a:rPr lang="sk-SK" b="0" i="0" u="none" dirty="0"/>
                <a:t>F (n, k, x) = diskontný faktor od veku k rokov a x mesiacov do veku n rokov</a:t>
              </a:r>
            </a:p>
            <a:p>
              <a:r>
                <a:rPr lang="sk-SK" b="0" i="0" u="none" dirty="0"/>
                <a:t>F (n, k, x) = </a:t>
              </a:r>
              <a14:m>
                <m:oMath xmlns:m="http://schemas.openxmlformats.org/officeDocument/2006/math">
                  <m:sSup>
                    <m:sSupPr>
                      <m:ctrlPr>
                        <a:rPr lang="sk-SK" b="0" i="1" u="none" dirty="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sk-SK" b="0" i="1" u="none" dirty="0" smtClean="0">
                          <a:latin typeface="Cambria Math" panose="02040503050406030204" pitchFamily="18" charset="0"/>
                        </a:rPr>
                        <m:t>1.016</m:t>
                      </m:r>
                    </m:e>
                    <m:sup>
                      <m:r>
                        <a:rPr lang="sk-SK" b="0" i="0" u="none" smtClean="0">
                          <a:latin typeface="Cambria Math" panose="02040503050406030204" pitchFamily="18" charset="0"/>
                        </a:rPr>
                        <m:t>{(</m:t>
                      </m:r>
                      <m:r>
                        <m:rPr>
                          <m:sty m:val="p"/>
                        </m:rPr>
                        <a:rPr lang="sk-SK" b="0" i="0" u="none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sk-SK" b="0" i="0" u="none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sk-SK" b="0" i="0" u="none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sk-SK" b="0" i="0" u="none" smtClean="0">
                          <a:latin typeface="Cambria Math" panose="02040503050406030204" pitchFamily="18" charset="0"/>
                        </a:rPr>
                        <m:t>)−</m:t>
                      </m:r>
                      <m:r>
                        <m:rPr>
                          <m:sty m:val="p"/>
                        </m:rPr>
                        <a:rPr lang="sk-SK" b="0" i="0" u="none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sk-SK" b="0" i="0" u="none" smtClean="0">
                          <a:latin typeface="Cambria Math" panose="02040503050406030204" pitchFamily="18" charset="0"/>
                        </a:rPr>
                        <m:t>/12}</m:t>
                      </m:r>
                    </m:sup>
                  </m:sSup>
                </m:oMath>
              </a14:m>
              <a:r>
                <a:rPr lang="sk-SK" dirty="0"/>
                <a:t>		</a:t>
              </a:r>
            </a:p>
          </dgm:t>
        </dgm:pt>
      </mc:Choice>
      <mc:Fallback xmlns="">
        <dgm:pt modelId="{C4D1F845-F8F7-4908-B11A-F5E821216CFD}">
          <dgm:prSet phldrT="[Text]"/>
          <dgm:spPr/>
          <dgm:t>
            <a:bodyPr/>
            <a:lstStyle/>
            <a:p>
              <a:r>
                <a:rPr lang="sk-SK" b="0" i="0" u="none" dirty="0"/>
                <a:t>F (n, k, x) = diskontný faktor od veku k rokov a x mesiacov do veku n rokov</a:t>
              </a:r>
            </a:p>
            <a:p>
              <a:r>
                <a:rPr lang="sk-SK" b="0" i="0" u="none" dirty="0"/>
                <a:t>F (n, k, x) = </a:t>
              </a:r>
              <a:r>
                <a:rPr lang="sk-SK" b="0" i="0" u="none" dirty="0">
                  <a:latin typeface="Cambria Math" panose="02040503050406030204" pitchFamily="18" charset="0"/>
                </a:rPr>
                <a:t>〖1.016〗^(</a:t>
              </a:r>
              <a:r>
                <a:rPr lang="sk-SK" b="0" i="0" u="none"/>
                <a:t>{(n-k)-x/12}</a:t>
              </a:r>
              <a:r>
                <a:rPr lang="sk-SK" b="0" i="0" u="none" dirty="0">
                  <a:latin typeface="Cambria Math" panose="02040503050406030204" pitchFamily="18" charset="0"/>
                </a:rPr>
                <a:t>)</a:t>
              </a:r>
              <a:r>
                <a:rPr lang="sk-SK" dirty="0"/>
                <a:t>		</a:t>
              </a:r>
            </a:p>
          </dgm:t>
        </dgm:pt>
      </mc:Fallback>
    </mc:AlternateContent>
    <dgm:pt modelId="{FBEEC881-3FFD-4611-9D31-AA38851265B0}" type="parTrans" cxnId="{F861F06F-C229-4BEE-B7A5-D6CDB03CADDE}">
      <dgm:prSet/>
      <dgm:spPr/>
      <dgm:t>
        <a:bodyPr/>
        <a:lstStyle/>
        <a:p>
          <a:endParaRPr lang="sk-SK"/>
        </a:p>
      </dgm:t>
    </dgm:pt>
    <dgm:pt modelId="{5121B78F-90C3-450D-BB86-1AC7D9FED0BC}" type="sibTrans" cxnId="{F861F06F-C229-4BEE-B7A5-D6CDB03CADDE}">
      <dgm:prSet/>
      <dgm:spPr/>
      <dgm:t>
        <a:bodyPr/>
        <a:lstStyle/>
        <a:p>
          <a:endParaRPr lang="sk-SK"/>
        </a:p>
      </dgm:t>
    </dgm:pt>
    <dgm:pt modelId="{003DCE86-BDD8-4042-BE8E-9C555B498AEF}" type="pres">
      <dgm:prSet presAssocID="{4076E11E-A19E-4BA7-AC66-DEBD51B8536D}" presName="Name0" presStyleCnt="0">
        <dgm:presLayoutVars>
          <dgm:chMax val="7"/>
          <dgm:chPref val="7"/>
          <dgm:dir/>
        </dgm:presLayoutVars>
      </dgm:prSet>
      <dgm:spPr/>
    </dgm:pt>
    <dgm:pt modelId="{7D7E3BA9-9BD1-481E-A426-A61C38D5EE16}" type="pres">
      <dgm:prSet presAssocID="{4076E11E-A19E-4BA7-AC66-DEBD51B8536D}" presName="Name1" presStyleCnt="0"/>
      <dgm:spPr/>
    </dgm:pt>
    <dgm:pt modelId="{B5FABC0D-DCBD-4562-8CE7-78D8CB75C2F1}" type="pres">
      <dgm:prSet presAssocID="{4076E11E-A19E-4BA7-AC66-DEBD51B8536D}" presName="cycle" presStyleCnt="0"/>
      <dgm:spPr/>
    </dgm:pt>
    <dgm:pt modelId="{41F2E206-6AE4-4B10-959C-913D52E3AE3C}" type="pres">
      <dgm:prSet presAssocID="{4076E11E-A19E-4BA7-AC66-DEBD51B8536D}" presName="srcNode" presStyleLbl="node1" presStyleIdx="0" presStyleCnt="3"/>
      <dgm:spPr/>
    </dgm:pt>
    <dgm:pt modelId="{8CE08C93-F1C3-4589-8971-EB3AA30DDE84}" type="pres">
      <dgm:prSet presAssocID="{4076E11E-A19E-4BA7-AC66-DEBD51B8536D}" presName="conn" presStyleLbl="parChTrans1D2" presStyleIdx="0" presStyleCnt="1"/>
      <dgm:spPr/>
    </dgm:pt>
    <dgm:pt modelId="{BD07867C-35A7-4361-B500-14938225B3AB}" type="pres">
      <dgm:prSet presAssocID="{4076E11E-A19E-4BA7-AC66-DEBD51B8536D}" presName="extraNode" presStyleLbl="node1" presStyleIdx="0" presStyleCnt="3"/>
      <dgm:spPr/>
    </dgm:pt>
    <dgm:pt modelId="{0FCB03DB-0531-482E-8310-049DC5DE92E6}" type="pres">
      <dgm:prSet presAssocID="{4076E11E-A19E-4BA7-AC66-DEBD51B8536D}" presName="dstNode" presStyleLbl="node1" presStyleIdx="0" presStyleCnt="3"/>
      <dgm:spPr/>
    </dgm:pt>
    <dgm:pt modelId="{ECB02919-0498-4F7F-8CCD-B3FA6B7AA7A5}" type="pres">
      <dgm:prSet presAssocID="{D0FA5077-1924-4C7F-A3A6-C7ECEFA8D10E}" presName="text_1" presStyleLbl="node1" presStyleIdx="0" presStyleCnt="3" custLinFactNeighborX="500">
        <dgm:presLayoutVars>
          <dgm:bulletEnabled val="1"/>
        </dgm:presLayoutVars>
      </dgm:prSet>
      <dgm:spPr/>
    </dgm:pt>
    <dgm:pt modelId="{FE04BF1E-DCCC-4887-BAB3-45847B1621CE}" type="pres">
      <dgm:prSet presAssocID="{D0FA5077-1924-4C7F-A3A6-C7ECEFA8D10E}" presName="accent_1" presStyleCnt="0"/>
      <dgm:spPr/>
    </dgm:pt>
    <dgm:pt modelId="{353F21E4-B043-4BA4-922C-5459137C183C}" type="pres">
      <dgm:prSet presAssocID="{D0FA5077-1924-4C7F-A3A6-C7ECEFA8D10E}" presName="accentRepeatNode" presStyleLbl="solidFgAcc1" presStyleIdx="0" presStyleCnt="3"/>
      <dgm:spPr/>
    </dgm:pt>
    <dgm:pt modelId="{78FE617A-4AF7-4DCD-841E-80E6B184DB6E}" type="pres">
      <dgm:prSet presAssocID="{2231E0CE-C68E-4E4B-BC63-A022B46D98F1}" presName="text_2" presStyleLbl="node1" presStyleIdx="1" presStyleCnt="3">
        <dgm:presLayoutVars>
          <dgm:bulletEnabled val="1"/>
        </dgm:presLayoutVars>
      </dgm:prSet>
      <dgm:spPr/>
    </dgm:pt>
    <dgm:pt modelId="{4B3686D1-6CF3-4E6C-ABFC-2E388DDA5A9C}" type="pres">
      <dgm:prSet presAssocID="{2231E0CE-C68E-4E4B-BC63-A022B46D98F1}" presName="accent_2" presStyleCnt="0"/>
      <dgm:spPr/>
    </dgm:pt>
    <dgm:pt modelId="{A753A9FC-48F2-4F74-8558-89B0E7F28356}" type="pres">
      <dgm:prSet presAssocID="{2231E0CE-C68E-4E4B-BC63-A022B46D98F1}" presName="accentRepeatNode" presStyleLbl="solidFgAcc1" presStyleIdx="1" presStyleCnt="3"/>
      <dgm:spPr/>
    </dgm:pt>
    <dgm:pt modelId="{255168CC-ABD9-4F7B-9669-9AA559DFA96A}" type="pres">
      <dgm:prSet presAssocID="{C4D1F845-F8F7-4908-B11A-F5E821216CFD}" presName="text_3" presStyleLbl="node1" presStyleIdx="2" presStyleCnt="3">
        <dgm:presLayoutVars>
          <dgm:bulletEnabled val="1"/>
        </dgm:presLayoutVars>
      </dgm:prSet>
      <dgm:spPr/>
    </dgm:pt>
    <dgm:pt modelId="{631742F4-B9B0-4E34-B722-C363A8C5F5DF}" type="pres">
      <dgm:prSet presAssocID="{C4D1F845-F8F7-4908-B11A-F5E821216CFD}" presName="accent_3" presStyleCnt="0"/>
      <dgm:spPr/>
    </dgm:pt>
    <dgm:pt modelId="{249C8DFB-A16E-453A-81CF-956DFA8EA592}" type="pres">
      <dgm:prSet presAssocID="{C4D1F845-F8F7-4908-B11A-F5E821216CFD}" presName="accentRepeatNode" presStyleLbl="solidFgAcc1" presStyleIdx="2" presStyleCnt="3"/>
      <dgm:spPr/>
    </dgm:pt>
  </dgm:ptLst>
  <dgm:cxnLst>
    <dgm:cxn modelId="{43D31B07-03B3-4D95-814A-26903D7E0387}" srcId="{4076E11E-A19E-4BA7-AC66-DEBD51B8536D}" destId="{D0FA5077-1924-4C7F-A3A6-C7ECEFA8D10E}" srcOrd="0" destOrd="0" parTransId="{5482198B-0E28-4354-B994-E02C46D73E1A}" sibTransId="{69ABA634-424A-4C28-A895-2C788B4B38BB}"/>
    <dgm:cxn modelId="{96568810-5CB9-4AAB-9BF9-7844A475BC87}" type="presOf" srcId="{2231E0CE-C68E-4E4B-BC63-A022B46D98F1}" destId="{78FE617A-4AF7-4DCD-841E-80E6B184DB6E}" srcOrd="0" destOrd="0" presId="urn:microsoft.com/office/officeart/2008/layout/VerticalCurvedList"/>
    <dgm:cxn modelId="{BE5DBC14-8FC6-4A45-9A58-55CD3EF3F07E}" type="presOf" srcId="{69ABA634-424A-4C28-A895-2C788B4B38BB}" destId="{8CE08C93-F1C3-4589-8971-EB3AA30DDE84}" srcOrd="0" destOrd="0" presId="urn:microsoft.com/office/officeart/2008/layout/VerticalCurvedList"/>
    <dgm:cxn modelId="{07E0C924-E7F4-4C7B-BA97-168F97232B32}" srcId="{4076E11E-A19E-4BA7-AC66-DEBD51B8536D}" destId="{2231E0CE-C68E-4E4B-BC63-A022B46D98F1}" srcOrd="1" destOrd="0" parTransId="{0139B43E-F2A7-49AD-8731-CD0F20699C5C}" sibTransId="{03CA7CE6-11ED-41CE-9244-AA74153C2ADB}"/>
    <dgm:cxn modelId="{BBBD0C66-120A-4F2D-83A0-159316F2C248}" type="presOf" srcId="{C4D1F845-F8F7-4908-B11A-F5E821216CFD}" destId="{255168CC-ABD9-4F7B-9669-9AA559DFA96A}" srcOrd="0" destOrd="0" presId="urn:microsoft.com/office/officeart/2008/layout/VerticalCurvedList"/>
    <dgm:cxn modelId="{F861F06F-C229-4BEE-B7A5-D6CDB03CADDE}" srcId="{4076E11E-A19E-4BA7-AC66-DEBD51B8536D}" destId="{C4D1F845-F8F7-4908-B11A-F5E821216CFD}" srcOrd="2" destOrd="0" parTransId="{FBEEC881-3FFD-4611-9D31-AA38851265B0}" sibTransId="{5121B78F-90C3-450D-BB86-1AC7D9FED0BC}"/>
    <dgm:cxn modelId="{8E5BB480-38F7-4903-A1B0-974768991046}" type="presOf" srcId="{4076E11E-A19E-4BA7-AC66-DEBD51B8536D}" destId="{003DCE86-BDD8-4042-BE8E-9C555B498AEF}" srcOrd="0" destOrd="0" presId="urn:microsoft.com/office/officeart/2008/layout/VerticalCurvedList"/>
    <dgm:cxn modelId="{B9E6B5B7-06DA-437B-BBA5-1155D9210D46}" type="presOf" srcId="{D0FA5077-1924-4C7F-A3A6-C7ECEFA8D10E}" destId="{ECB02919-0498-4F7F-8CCD-B3FA6B7AA7A5}" srcOrd="0" destOrd="0" presId="urn:microsoft.com/office/officeart/2008/layout/VerticalCurvedList"/>
    <dgm:cxn modelId="{8E09CFC6-6E98-4FE5-8B5D-72745FA468B3}" type="presParOf" srcId="{003DCE86-BDD8-4042-BE8E-9C555B498AEF}" destId="{7D7E3BA9-9BD1-481E-A426-A61C38D5EE16}" srcOrd="0" destOrd="0" presId="urn:microsoft.com/office/officeart/2008/layout/VerticalCurvedList"/>
    <dgm:cxn modelId="{A68EA551-D997-4BAF-A440-D3858B5C8197}" type="presParOf" srcId="{7D7E3BA9-9BD1-481E-A426-A61C38D5EE16}" destId="{B5FABC0D-DCBD-4562-8CE7-78D8CB75C2F1}" srcOrd="0" destOrd="0" presId="urn:microsoft.com/office/officeart/2008/layout/VerticalCurvedList"/>
    <dgm:cxn modelId="{385FF7A4-0625-4DD8-BE70-86824E7F05BC}" type="presParOf" srcId="{B5FABC0D-DCBD-4562-8CE7-78D8CB75C2F1}" destId="{41F2E206-6AE4-4B10-959C-913D52E3AE3C}" srcOrd="0" destOrd="0" presId="urn:microsoft.com/office/officeart/2008/layout/VerticalCurvedList"/>
    <dgm:cxn modelId="{5052B581-5023-41EB-B2C9-DC504AB4C946}" type="presParOf" srcId="{B5FABC0D-DCBD-4562-8CE7-78D8CB75C2F1}" destId="{8CE08C93-F1C3-4589-8971-EB3AA30DDE84}" srcOrd="1" destOrd="0" presId="urn:microsoft.com/office/officeart/2008/layout/VerticalCurvedList"/>
    <dgm:cxn modelId="{6AFFA6C5-0F36-41C0-8846-10B4EEFFC116}" type="presParOf" srcId="{B5FABC0D-DCBD-4562-8CE7-78D8CB75C2F1}" destId="{BD07867C-35A7-4361-B500-14938225B3AB}" srcOrd="2" destOrd="0" presId="urn:microsoft.com/office/officeart/2008/layout/VerticalCurvedList"/>
    <dgm:cxn modelId="{CEAA1206-48F3-4038-A3ED-C32B29F88D63}" type="presParOf" srcId="{B5FABC0D-DCBD-4562-8CE7-78D8CB75C2F1}" destId="{0FCB03DB-0531-482E-8310-049DC5DE92E6}" srcOrd="3" destOrd="0" presId="urn:microsoft.com/office/officeart/2008/layout/VerticalCurvedList"/>
    <dgm:cxn modelId="{875451EF-EDAE-4BC6-8C1B-CBBD3FE15D81}" type="presParOf" srcId="{7D7E3BA9-9BD1-481E-A426-A61C38D5EE16}" destId="{ECB02919-0498-4F7F-8CCD-B3FA6B7AA7A5}" srcOrd="1" destOrd="0" presId="urn:microsoft.com/office/officeart/2008/layout/VerticalCurvedList"/>
    <dgm:cxn modelId="{6AED0CD8-ACDF-4749-9AA8-74137565B3F7}" type="presParOf" srcId="{7D7E3BA9-9BD1-481E-A426-A61C38D5EE16}" destId="{FE04BF1E-DCCC-4887-BAB3-45847B1621CE}" srcOrd="2" destOrd="0" presId="urn:microsoft.com/office/officeart/2008/layout/VerticalCurvedList"/>
    <dgm:cxn modelId="{06488EAE-BCBE-480D-8068-3F2AA9E9903F}" type="presParOf" srcId="{FE04BF1E-DCCC-4887-BAB3-45847B1621CE}" destId="{353F21E4-B043-4BA4-922C-5459137C183C}" srcOrd="0" destOrd="0" presId="urn:microsoft.com/office/officeart/2008/layout/VerticalCurvedList"/>
    <dgm:cxn modelId="{10130A24-CF47-498E-912F-E73BA0D56891}" type="presParOf" srcId="{7D7E3BA9-9BD1-481E-A426-A61C38D5EE16}" destId="{78FE617A-4AF7-4DCD-841E-80E6B184DB6E}" srcOrd="3" destOrd="0" presId="urn:microsoft.com/office/officeart/2008/layout/VerticalCurvedList"/>
    <dgm:cxn modelId="{EEA39391-A43F-4DE2-B5B1-3AEFE5E8F829}" type="presParOf" srcId="{7D7E3BA9-9BD1-481E-A426-A61C38D5EE16}" destId="{4B3686D1-6CF3-4E6C-ABFC-2E388DDA5A9C}" srcOrd="4" destOrd="0" presId="urn:microsoft.com/office/officeart/2008/layout/VerticalCurvedList"/>
    <dgm:cxn modelId="{A8BFAD3D-7006-44F2-A2D3-58BAC0787B5A}" type="presParOf" srcId="{4B3686D1-6CF3-4E6C-ABFC-2E388DDA5A9C}" destId="{A753A9FC-48F2-4F74-8558-89B0E7F28356}" srcOrd="0" destOrd="0" presId="urn:microsoft.com/office/officeart/2008/layout/VerticalCurvedList"/>
    <dgm:cxn modelId="{F1B6F29E-5440-4763-ACC4-88A854AA294E}" type="presParOf" srcId="{7D7E3BA9-9BD1-481E-A426-A61C38D5EE16}" destId="{255168CC-ABD9-4F7B-9669-9AA559DFA96A}" srcOrd="5" destOrd="0" presId="urn:microsoft.com/office/officeart/2008/layout/VerticalCurvedList"/>
    <dgm:cxn modelId="{45A1AFFD-9E16-4972-9039-CA0805CC84A6}" type="presParOf" srcId="{7D7E3BA9-9BD1-481E-A426-A61C38D5EE16}" destId="{631742F4-B9B0-4E34-B722-C363A8C5F5DF}" srcOrd="6" destOrd="0" presId="urn:microsoft.com/office/officeart/2008/layout/VerticalCurvedList"/>
    <dgm:cxn modelId="{F628EA10-511B-4943-BEE4-EAB480AA7ABE}" type="presParOf" srcId="{631742F4-B9B0-4E34-B722-C363A8C5F5DF}" destId="{249C8DFB-A16E-453A-81CF-956DFA8EA5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76E11E-A19E-4BA7-AC66-DEBD51B8536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D0FA5077-1924-4C7F-A3A6-C7ECEFA8D10E}">
      <dgm:prSet phldrT="[Text]"/>
      <dgm:spPr/>
      <dgm:t>
        <a:bodyPr/>
        <a:lstStyle/>
        <a:p>
          <a:r>
            <a:rPr lang="sk-SK" b="0" i="0" u="none" dirty="0"/>
            <a:t>AD (annuity divisor) = očakávaná dĺžka života pre osobu, ktorá odchádza do dôchodku vo veku n rokov (a 0 mesiacov)</a:t>
          </a:r>
          <a:endParaRPr lang="sk-SK" dirty="0"/>
        </a:p>
      </dgm:t>
    </dgm:pt>
    <dgm:pt modelId="{5482198B-0E28-4354-B994-E02C46D73E1A}" type="parTrans" cxnId="{43D31B07-03B3-4D95-814A-26903D7E0387}">
      <dgm:prSet/>
      <dgm:spPr/>
      <dgm:t>
        <a:bodyPr/>
        <a:lstStyle/>
        <a:p>
          <a:endParaRPr lang="sk-SK"/>
        </a:p>
      </dgm:t>
    </dgm:pt>
    <dgm:pt modelId="{69ABA634-424A-4C28-A895-2C788B4B38BB}" type="sibTrans" cxnId="{43D31B07-03B3-4D95-814A-26903D7E0387}">
      <dgm:prSet/>
      <dgm:spPr/>
      <dgm:t>
        <a:bodyPr/>
        <a:lstStyle/>
        <a:p>
          <a:endParaRPr lang="sk-SK"/>
        </a:p>
      </dgm:t>
    </dgm:pt>
    <dgm:pt modelId="{2231E0CE-C68E-4E4B-BC63-A022B46D98F1}">
      <dgm:prSet phldrT="[Text]"/>
      <dgm:spPr>
        <a:blipFill>
          <a:blip xmlns:r="http://schemas.openxmlformats.org/officeDocument/2006/relationships" r:embed="rId1"/>
          <a:stretch>
            <a:fillRect t="-787"/>
          </a:stretch>
        </a:blipFill>
      </dgm:spPr>
      <dgm:t>
        <a:bodyPr/>
        <a:lstStyle/>
        <a:p>
          <a:r>
            <a:rPr lang="sk-SK">
              <a:noFill/>
            </a:rPr>
            <a:t> </a:t>
          </a:r>
        </a:p>
      </dgm:t>
    </dgm:pt>
    <dgm:pt modelId="{0139B43E-F2A7-49AD-8731-CD0F20699C5C}" type="parTrans" cxnId="{07E0C924-E7F4-4C7B-BA97-168F97232B32}">
      <dgm:prSet/>
      <dgm:spPr/>
      <dgm:t>
        <a:bodyPr/>
        <a:lstStyle/>
        <a:p>
          <a:endParaRPr lang="sk-SK"/>
        </a:p>
      </dgm:t>
    </dgm:pt>
    <dgm:pt modelId="{03CA7CE6-11ED-41CE-9244-AA74153C2ADB}" type="sibTrans" cxnId="{07E0C924-E7F4-4C7B-BA97-168F97232B32}">
      <dgm:prSet/>
      <dgm:spPr/>
      <dgm:t>
        <a:bodyPr/>
        <a:lstStyle/>
        <a:p>
          <a:endParaRPr lang="sk-SK"/>
        </a:p>
      </dgm:t>
    </dgm:pt>
    <dgm:pt modelId="{C4D1F845-F8F7-4908-B11A-F5E821216CFD}">
      <dgm:prSet phldrT="[Text]"/>
      <dgm:spPr>
        <a:blipFill>
          <a:blip xmlns:r="http://schemas.openxmlformats.org/officeDocument/2006/relationships" r:embed="rId2"/>
          <a:stretch>
            <a:fillRect b="-2381"/>
          </a:stretch>
        </a:blipFill>
      </dgm:spPr>
      <dgm:t>
        <a:bodyPr/>
        <a:lstStyle/>
        <a:p>
          <a:r>
            <a:rPr lang="sk-SK">
              <a:noFill/>
            </a:rPr>
            <a:t> </a:t>
          </a:r>
        </a:p>
      </dgm:t>
    </dgm:pt>
    <dgm:pt modelId="{FBEEC881-3FFD-4611-9D31-AA38851265B0}" type="parTrans" cxnId="{F861F06F-C229-4BEE-B7A5-D6CDB03CADDE}">
      <dgm:prSet/>
      <dgm:spPr/>
      <dgm:t>
        <a:bodyPr/>
        <a:lstStyle/>
        <a:p>
          <a:endParaRPr lang="sk-SK"/>
        </a:p>
      </dgm:t>
    </dgm:pt>
    <dgm:pt modelId="{5121B78F-90C3-450D-BB86-1AC7D9FED0BC}" type="sibTrans" cxnId="{F861F06F-C229-4BEE-B7A5-D6CDB03CADDE}">
      <dgm:prSet/>
      <dgm:spPr/>
      <dgm:t>
        <a:bodyPr/>
        <a:lstStyle/>
        <a:p>
          <a:endParaRPr lang="sk-SK"/>
        </a:p>
      </dgm:t>
    </dgm:pt>
    <dgm:pt modelId="{003DCE86-BDD8-4042-BE8E-9C555B498AEF}" type="pres">
      <dgm:prSet presAssocID="{4076E11E-A19E-4BA7-AC66-DEBD51B8536D}" presName="Name0" presStyleCnt="0">
        <dgm:presLayoutVars>
          <dgm:chMax val="7"/>
          <dgm:chPref val="7"/>
          <dgm:dir/>
        </dgm:presLayoutVars>
      </dgm:prSet>
      <dgm:spPr/>
    </dgm:pt>
    <dgm:pt modelId="{7D7E3BA9-9BD1-481E-A426-A61C38D5EE16}" type="pres">
      <dgm:prSet presAssocID="{4076E11E-A19E-4BA7-AC66-DEBD51B8536D}" presName="Name1" presStyleCnt="0"/>
      <dgm:spPr/>
    </dgm:pt>
    <dgm:pt modelId="{B5FABC0D-DCBD-4562-8CE7-78D8CB75C2F1}" type="pres">
      <dgm:prSet presAssocID="{4076E11E-A19E-4BA7-AC66-DEBD51B8536D}" presName="cycle" presStyleCnt="0"/>
      <dgm:spPr/>
    </dgm:pt>
    <dgm:pt modelId="{41F2E206-6AE4-4B10-959C-913D52E3AE3C}" type="pres">
      <dgm:prSet presAssocID="{4076E11E-A19E-4BA7-AC66-DEBD51B8536D}" presName="srcNode" presStyleLbl="node1" presStyleIdx="0" presStyleCnt="3"/>
      <dgm:spPr/>
    </dgm:pt>
    <dgm:pt modelId="{8CE08C93-F1C3-4589-8971-EB3AA30DDE84}" type="pres">
      <dgm:prSet presAssocID="{4076E11E-A19E-4BA7-AC66-DEBD51B8536D}" presName="conn" presStyleLbl="parChTrans1D2" presStyleIdx="0" presStyleCnt="1"/>
      <dgm:spPr/>
    </dgm:pt>
    <dgm:pt modelId="{BD07867C-35A7-4361-B500-14938225B3AB}" type="pres">
      <dgm:prSet presAssocID="{4076E11E-A19E-4BA7-AC66-DEBD51B8536D}" presName="extraNode" presStyleLbl="node1" presStyleIdx="0" presStyleCnt="3"/>
      <dgm:spPr/>
    </dgm:pt>
    <dgm:pt modelId="{0FCB03DB-0531-482E-8310-049DC5DE92E6}" type="pres">
      <dgm:prSet presAssocID="{4076E11E-A19E-4BA7-AC66-DEBD51B8536D}" presName="dstNode" presStyleLbl="node1" presStyleIdx="0" presStyleCnt="3"/>
      <dgm:spPr/>
    </dgm:pt>
    <dgm:pt modelId="{ECB02919-0498-4F7F-8CCD-B3FA6B7AA7A5}" type="pres">
      <dgm:prSet presAssocID="{D0FA5077-1924-4C7F-A3A6-C7ECEFA8D10E}" presName="text_1" presStyleLbl="node1" presStyleIdx="0" presStyleCnt="3" custLinFactNeighborX="500">
        <dgm:presLayoutVars>
          <dgm:bulletEnabled val="1"/>
        </dgm:presLayoutVars>
      </dgm:prSet>
      <dgm:spPr/>
    </dgm:pt>
    <dgm:pt modelId="{FE04BF1E-DCCC-4887-BAB3-45847B1621CE}" type="pres">
      <dgm:prSet presAssocID="{D0FA5077-1924-4C7F-A3A6-C7ECEFA8D10E}" presName="accent_1" presStyleCnt="0"/>
      <dgm:spPr/>
    </dgm:pt>
    <dgm:pt modelId="{353F21E4-B043-4BA4-922C-5459137C183C}" type="pres">
      <dgm:prSet presAssocID="{D0FA5077-1924-4C7F-A3A6-C7ECEFA8D10E}" presName="accentRepeatNode" presStyleLbl="solidFgAcc1" presStyleIdx="0" presStyleCnt="3"/>
      <dgm:spPr/>
    </dgm:pt>
    <dgm:pt modelId="{78FE617A-4AF7-4DCD-841E-80E6B184DB6E}" type="pres">
      <dgm:prSet presAssocID="{2231E0CE-C68E-4E4B-BC63-A022B46D98F1}" presName="text_2" presStyleLbl="node1" presStyleIdx="1" presStyleCnt="3">
        <dgm:presLayoutVars>
          <dgm:bulletEnabled val="1"/>
        </dgm:presLayoutVars>
      </dgm:prSet>
      <dgm:spPr/>
    </dgm:pt>
    <dgm:pt modelId="{4B3686D1-6CF3-4E6C-ABFC-2E388DDA5A9C}" type="pres">
      <dgm:prSet presAssocID="{2231E0CE-C68E-4E4B-BC63-A022B46D98F1}" presName="accent_2" presStyleCnt="0"/>
      <dgm:spPr/>
    </dgm:pt>
    <dgm:pt modelId="{A753A9FC-48F2-4F74-8558-89B0E7F28356}" type="pres">
      <dgm:prSet presAssocID="{2231E0CE-C68E-4E4B-BC63-A022B46D98F1}" presName="accentRepeatNode" presStyleLbl="solidFgAcc1" presStyleIdx="1" presStyleCnt="3"/>
      <dgm:spPr/>
    </dgm:pt>
    <dgm:pt modelId="{255168CC-ABD9-4F7B-9669-9AA559DFA96A}" type="pres">
      <dgm:prSet presAssocID="{C4D1F845-F8F7-4908-B11A-F5E821216CFD}" presName="text_3" presStyleLbl="node1" presStyleIdx="2" presStyleCnt="3">
        <dgm:presLayoutVars>
          <dgm:bulletEnabled val="1"/>
        </dgm:presLayoutVars>
      </dgm:prSet>
      <dgm:spPr/>
    </dgm:pt>
    <dgm:pt modelId="{631742F4-B9B0-4E34-B722-C363A8C5F5DF}" type="pres">
      <dgm:prSet presAssocID="{C4D1F845-F8F7-4908-B11A-F5E821216CFD}" presName="accent_3" presStyleCnt="0"/>
      <dgm:spPr/>
    </dgm:pt>
    <dgm:pt modelId="{249C8DFB-A16E-453A-81CF-956DFA8EA592}" type="pres">
      <dgm:prSet presAssocID="{C4D1F845-F8F7-4908-B11A-F5E821216CFD}" presName="accentRepeatNode" presStyleLbl="solidFgAcc1" presStyleIdx="2" presStyleCnt="3"/>
      <dgm:spPr/>
    </dgm:pt>
  </dgm:ptLst>
  <dgm:cxnLst>
    <dgm:cxn modelId="{43D31B07-03B3-4D95-814A-26903D7E0387}" srcId="{4076E11E-A19E-4BA7-AC66-DEBD51B8536D}" destId="{D0FA5077-1924-4C7F-A3A6-C7ECEFA8D10E}" srcOrd="0" destOrd="0" parTransId="{5482198B-0E28-4354-B994-E02C46D73E1A}" sibTransId="{69ABA634-424A-4C28-A895-2C788B4B38BB}"/>
    <dgm:cxn modelId="{96568810-5CB9-4AAB-9BF9-7844A475BC87}" type="presOf" srcId="{2231E0CE-C68E-4E4B-BC63-A022B46D98F1}" destId="{78FE617A-4AF7-4DCD-841E-80E6B184DB6E}" srcOrd="0" destOrd="0" presId="urn:microsoft.com/office/officeart/2008/layout/VerticalCurvedList"/>
    <dgm:cxn modelId="{BE5DBC14-8FC6-4A45-9A58-55CD3EF3F07E}" type="presOf" srcId="{69ABA634-424A-4C28-A895-2C788B4B38BB}" destId="{8CE08C93-F1C3-4589-8971-EB3AA30DDE84}" srcOrd="0" destOrd="0" presId="urn:microsoft.com/office/officeart/2008/layout/VerticalCurvedList"/>
    <dgm:cxn modelId="{07E0C924-E7F4-4C7B-BA97-168F97232B32}" srcId="{4076E11E-A19E-4BA7-AC66-DEBD51B8536D}" destId="{2231E0CE-C68E-4E4B-BC63-A022B46D98F1}" srcOrd="1" destOrd="0" parTransId="{0139B43E-F2A7-49AD-8731-CD0F20699C5C}" sibTransId="{03CA7CE6-11ED-41CE-9244-AA74153C2ADB}"/>
    <dgm:cxn modelId="{BBBD0C66-120A-4F2D-83A0-159316F2C248}" type="presOf" srcId="{C4D1F845-F8F7-4908-B11A-F5E821216CFD}" destId="{255168CC-ABD9-4F7B-9669-9AA559DFA96A}" srcOrd="0" destOrd="0" presId="urn:microsoft.com/office/officeart/2008/layout/VerticalCurvedList"/>
    <dgm:cxn modelId="{F861F06F-C229-4BEE-B7A5-D6CDB03CADDE}" srcId="{4076E11E-A19E-4BA7-AC66-DEBD51B8536D}" destId="{C4D1F845-F8F7-4908-B11A-F5E821216CFD}" srcOrd="2" destOrd="0" parTransId="{FBEEC881-3FFD-4611-9D31-AA38851265B0}" sibTransId="{5121B78F-90C3-450D-BB86-1AC7D9FED0BC}"/>
    <dgm:cxn modelId="{8E5BB480-38F7-4903-A1B0-974768991046}" type="presOf" srcId="{4076E11E-A19E-4BA7-AC66-DEBD51B8536D}" destId="{003DCE86-BDD8-4042-BE8E-9C555B498AEF}" srcOrd="0" destOrd="0" presId="urn:microsoft.com/office/officeart/2008/layout/VerticalCurvedList"/>
    <dgm:cxn modelId="{B9E6B5B7-06DA-437B-BBA5-1155D9210D46}" type="presOf" srcId="{D0FA5077-1924-4C7F-A3A6-C7ECEFA8D10E}" destId="{ECB02919-0498-4F7F-8CCD-B3FA6B7AA7A5}" srcOrd="0" destOrd="0" presId="urn:microsoft.com/office/officeart/2008/layout/VerticalCurvedList"/>
    <dgm:cxn modelId="{8E09CFC6-6E98-4FE5-8B5D-72745FA468B3}" type="presParOf" srcId="{003DCE86-BDD8-4042-BE8E-9C555B498AEF}" destId="{7D7E3BA9-9BD1-481E-A426-A61C38D5EE16}" srcOrd="0" destOrd="0" presId="urn:microsoft.com/office/officeart/2008/layout/VerticalCurvedList"/>
    <dgm:cxn modelId="{A68EA551-D997-4BAF-A440-D3858B5C8197}" type="presParOf" srcId="{7D7E3BA9-9BD1-481E-A426-A61C38D5EE16}" destId="{B5FABC0D-DCBD-4562-8CE7-78D8CB75C2F1}" srcOrd="0" destOrd="0" presId="urn:microsoft.com/office/officeart/2008/layout/VerticalCurvedList"/>
    <dgm:cxn modelId="{385FF7A4-0625-4DD8-BE70-86824E7F05BC}" type="presParOf" srcId="{B5FABC0D-DCBD-4562-8CE7-78D8CB75C2F1}" destId="{41F2E206-6AE4-4B10-959C-913D52E3AE3C}" srcOrd="0" destOrd="0" presId="urn:microsoft.com/office/officeart/2008/layout/VerticalCurvedList"/>
    <dgm:cxn modelId="{5052B581-5023-41EB-B2C9-DC504AB4C946}" type="presParOf" srcId="{B5FABC0D-DCBD-4562-8CE7-78D8CB75C2F1}" destId="{8CE08C93-F1C3-4589-8971-EB3AA30DDE84}" srcOrd="1" destOrd="0" presId="urn:microsoft.com/office/officeart/2008/layout/VerticalCurvedList"/>
    <dgm:cxn modelId="{6AFFA6C5-0F36-41C0-8846-10B4EEFFC116}" type="presParOf" srcId="{B5FABC0D-DCBD-4562-8CE7-78D8CB75C2F1}" destId="{BD07867C-35A7-4361-B500-14938225B3AB}" srcOrd="2" destOrd="0" presId="urn:microsoft.com/office/officeart/2008/layout/VerticalCurvedList"/>
    <dgm:cxn modelId="{CEAA1206-48F3-4038-A3ED-C32B29F88D63}" type="presParOf" srcId="{B5FABC0D-DCBD-4562-8CE7-78D8CB75C2F1}" destId="{0FCB03DB-0531-482E-8310-049DC5DE92E6}" srcOrd="3" destOrd="0" presId="urn:microsoft.com/office/officeart/2008/layout/VerticalCurvedList"/>
    <dgm:cxn modelId="{875451EF-EDAE-4BC6-8C1B-CBBD3FE15D81}" type="presParOf" srcId="{7D7E3BA9-9BD1-481E-A426-A61C38D5EE16}" destId="{ECB02919-0498-4F7F-8CCD-B3FA6B7AA7A5}" srcOrd="1" destOrd="0" presId="urn:microsoft.com/office/officeart/2008/layout/VerticalCurvedList"/>
    <dgm:cxn modelId="{6AED0CD8-ACDF-4749-9AA8-74137565B3F7}" type="presParOf" srcId="{7D7E3BA9-9BD1-481E-A426-A61C38D5EE16}" destId="{FE04BF1E-DCCC-4887-BAB3-45847B1621CE}" srcOrd="2" destOrd="0" presId="urn:microsoft.com/office/officeart/2008/layout/VerticalCurvedList"/>
    <dgm:cxn modelId="{06488EAE-BCBE-480D-8068-3F2AA9E9903F}" type="presParOf" srcId="{FE04BF1E-DCCC-4887-BAB3-45847B1621CE}" destId="{353F21E4-B043-4BA4-922C-5459137C183C}" srcOrd="0" destOrd="0" presId="urn:microsoft.com/office/officeart/2008/layout/VerticalCurvedList"/>
    <dgm:cxn modelId="{10130A24-CF47-498E-912F-E73BA0D56891}" type="presParOf" srcId="{7D7E3BA9-9BD1-481E-A426-A61C38D5EE16}" destId="{78FE617A-4AF7-4DCD-841E-80E6B184DB6E}" srcOrd="3" destOrd="0" presId="urn:microsoft.com/office/officeart/2008/layout/VerticalCurvedList"/>
    <dgm:cxn modelId="{EEA39391-A43F-4DE2-B5B1-3AEFE5E8F829}" type="presParOf" srcId="{7D7E3BA9-9BD1-481E-A426-A61C38D5EE16}" destId="{4B3686D1-6CF3-4E6C-ABFC-2E388DDA5A9C}" srcOrd="4" destOrd="0" presId="urn:microsoft.com/office/officeart/2008/layout/VerticalCurvedList"/>
    <dgm:cxn modelId="{A8BFAD3D-7006-44F2-A2D3-58BAC0787B5A}" type="presParOf" srcId="{4B3686D1-6CF3-4E6C-ABFC-2E388DDA5A9C}" destId="{A753A9FC-48F2-4F74-8558-89B0E7F28356}" srcOrd="0" destOrd="0" presId="urn:microsoft.com/office/officeart/2008/layout/VerticalCurvedList"/>
    <dgm:cxn modelId="{F1B6F29E-5440-4763-ACC4-88A854AA294E}" type="presParOf" srcId="{7D7E3BA9-9BD1-481E-A426-A61C38D5EE16}" destId="{255168CC-ABD9-4F7B-9669-9AA559DFA96A}" srcOrd="5" destOrd="0" presId="urn:microsoft.com/office/officeart/2008/layout/VerticalCurvedList"/>
    <dgm:cxn modelId="{45A1AFFD-9E16-4972-9039-CA0805CC84A6}" type="presParOf" srcId="{7D7E3BA9-9BD1-481E-A426-A61C38D5EE16}" destId="{631742F4-B9B0-4E34-B722-C363A8C5F5DF}" srcOrd="6" destOrd="0" presId="urn:microsoft.com/office/officeart/2008/layout/VerticalCurvedList"/>
    <dgm:cxn modelId="{F628EA10-511B-4943-BEE4-EAB480AA7ABE}" type="presParOf" srcId="{631742F4-B9B0-4E34-B722-C363A8C5F5DF}" destId="{249C8DFB-A16E-453A-81CF-956DFA8EA5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50869-65EA-4ADE-8DE5-883428885F6B}">
      <dsp:nvSpPr>
        <dsp:cNvPr id="0" name=""/>
        <dsp:cNvSpPr/>
      </dsp:nvSpPr>
      <dsp:spPr>
        <a:xfrm>
          <a:off x="4322" y="1157971"/>
          <a:ext cx="2006825" cy="1295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B6FEF-BC9F-423C-8136-992FD8520589}">
      <dsp:nvSpPr>
        <dsp:cNvPr id="0" name=""/>
        <dsp:cNvSpPr/>
      </dsp:nvSpPr>
      <dsp:spPr>
        <a:xfrm>
          <a:off x="227303" y="1369803"/>
          <a:ext cx="2006825" cy="1295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3. miesto</a:t>
          </a:r>
          <a:br>
            <a:rPr lang="sk-SK" sz="1800" kern="1200" dirty="0"/>
          </a:br>
          <a:r>
            <a:rPr lang="sk-SK" sz="1800" kern="1200" dirty="0"/>
            <a:t>Allianz </a:t>
          </a:r>
          <a:r>
            <a:rPr lang="sk-SK" sz="1800" kern="1200" dirty="0" err="1"/>
            <a:t>Pension</a:t>
          </a:r>
          <a:r>
            <a:rPr lang="sk-SK" sz="1800" kern="1200" dirty="0"/>
            <a:t> </a:t>
          </a:r>
          <a:r>
            <a:rPr lang="sk-SK" sz="1800" kern="1200" dirty="0" err="1"/>
            <a:t>Sustainability</a:t>
          </a:r>
          <a:r>
            <a:rPr lang="sk-SK" sz="1800" kern="1200" dirty="0"/>
            <a:t> Index 2016</a:t>
          </a:r>
          <a:endParaRPr lang="en-US" sz="1800" kern="1200" dirty="0"/>
        </a:p>
      </dsp:txBody>
      <dsp:txXfrm>
        <a:off x="265261" y="1407761"/>
        <a:ext cx="1930909" cy="1220082"/>
      </dsp:txXfrm>
    </dsp:sp>
    <dsp:sp modelId="{7B5F73F9-8FBD-45A9-8BF4-D950D6E02DAB}">
      <dsp:nvSpPr>
        <dsp:cNvPr id="0" name=""/>
        <dsp:cNvSpPr/>
      </dsp:nvSpPr>
      <dsp:spPr>
        <a:xfrm>
          <a:off x="2457110" y="1157971"/>
          <a:ext cx="2006825" cy="1295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72B9E-56ED-453A-BB0F-DB0E244A49BB}">
      <dsp:nvSpPr>
        <dsp:cNvPr id="0" name=""/>
        <dsp:cNvSpPr/>
      </dsp:nvSpPr>
      <dsp:spPr>
        <a:xfrm>
          <a:off x="2680090" y="1369803"/>
          <a:ext cx="2006825" cy="1295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5. miesto</a:t>
          </a:r>
          <a:br>
            <a:rPr lang="sk-SK" sz="1800" kern="1200" dirty="0"/>
          </a:br>
          <a:r>
            <a:rPr lang="sk-SK" sz="1800" kern="1200" dirty="0"/>
            <a:t>Melbourne Mercer Global Pension Index 2019 </a:t>
          </a:r>
          <a:endParaRPr lang="en-US" sz="1800" b="1" kern="1200" dirty="0"/>
        </a:p>
      </dsp:txBody>
      <dsp:txXfrm>
        <a:off x="2718048" y="1407761"/>
        <a:ext cx="1930909" cy="1220082"/>
      </dsp:txXfrm>
    </dsp:sp>
    <dsp:sp modelId="{FB171961-0859-41E8-BC79-52CDA122DC30}">
      <dsp:nvSpPr>
        <dsp:cNvPr id="0" name=""/>
        <dsp:cNvSpPr/>
      </dsp:nvSpPr>
      <dsp:spPr>
        <a:xfrm>
          <a:off x="4909897" y="1157971"/>
          <a:ext cx="2013889" cy="1295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23C9D-FFB0-42BC-8E7D-CD2DCF63813C}">
      <dsp:nvSpPr>
        <dsp:cNvPr id="0" name=""/>
        <dsp:cNvSpPr/>
      </dsp:nvSpPr>
      <dsp:spPr>
        <a:xfrm>
          <a:off x="5132877" y="1369803"/>
          <a:ext cx="2013889" cy="1295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/>
            <a:t>7,2 % HDP</a:t>
          </a:r>
          <a:br>
            <a:rPr lang="sk-SK" sz="1800" kern="1200" dirty="0"/>
          </a:br>
          <a:r>
            <a:rPr lang="sk-SK" sz="1800" kern="1200" dirty="0"/>
            <a:t>na dôchodky</a:t>
          </a:r>
          <a:br>
            <a:rPr lang="sk-SK" sz="2100" kern="1200" dirty="0"/>
          </a:br>
          <a:endParaRPr lang="en-US" sz="2100" kern="1200" dirty="0"/>
        </a:p>
      </dsp:txBody>
      <dsp:txXfrm>
        <a:off x="5170835" y="1407761"/>
        <a:ext cx="1937973" cy="1220082"/>
      </dsp:txXfrm>
    </dsp:sp>
    <dsp:sp modelId="{CE465462-6D95-421D-8BF1-5D1D7F13E16A}">
      <dsp:nvSpPr>
        <dsp:cNvPr id="0" name=""/>
        <dsp:cNvSpPr/>
      </dsp:nvSpPr>
      <dsp:spPr>
        <a:xfrm>
          <a:off x="7369748" y="1157971"/>
          <a:ext cx="2006825" cy="1295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77A9F-2A4C-43D2-A33B-C297EFE4CD01}">
      <dsp:nvSpPr>
        <dsp:cNvPr id="0" name=""/>
        <dsp:cNvSpPr/>
      </dsp:nvSpPr>
      <dsp:spPr>
        <a:xfrm>
          <a:off x="7592729" y="1369803"/>
          <a:ext cx="2006825" cy="1295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/>
            <a:t>Predpoveď dôchodku</a:t>
          </a:r>
        </a:p>
      </dsp:txBody>
      <dsp:txXfrm>
        <a:off x="7630687" y="1407761"/>
        <a:ext cx="1930909" cy="1220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08C93-F1C3-4589-8971-EB3AA30DDE84}">
      <dsp:nvSpPr>
        <dsp:cNvPr id="0" name=""/>
        <dsp:cNvSpPr/>
      </dsp:nvSpPr>
      <dsp:spPr>
        <a:xfrm>
          <a:off x="-4258327" y="-653325"/>
          <a:ext cx="5073662" cy="5073662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02919-0498-4F7F-8CCD-B3FA6B7AA7A5}">
      <dsp:nvSpPr>
        <dsp:cNvPr id="0" name=""/>
        <dsp:cNvSpPr/>
      </dsp:nvSpPr>
      <dsp:spPr>
        <a:xfrm>
          <a:off x="572330" y="376701"/>
          <a:ext cx="9596089" cy="753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801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0" i="0" u="none" kern="1200" dirty="0"/>
            <a:t>AD (annuity divisor) = očakávaná dĺžka života pre osobu, ktorá odchádza do dôchodku vo veku n rokov (a 0 mesiacov)</a:t>
          </a:r>
          <a:endParaRPr lang="sk-SK" sz="1500" kern="1200" dirty="0"/>
        </a:p>
      </dsp:txBody>
      <dsp:txXfrm>
        <a:off x="572330" y="376701"/>
        <a:ext cx="9596089" cy="753402"/>
      </dsp:txXfrm>
    </dsp:sp>
    <dsp:sp modelId="{353F21E4-B043-4BA4-922C-5459137C183C}">
      <dsp:nvSpPr>
        <dsp:cNvPr id="0" name=""/>
        <dsp:cNvSpPr/>
      </dsp:nvSpPr>
      <dsp:spPr>
        <a:xfrm>
          <a:off x="53473" y="282525"/>
          <a:ext cx="941752" cy="9417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E617A-4AF7-4DCD-841E-80E6B184DB6E}">
      <dsp:nvSpPr>
        <dsp:cNvPr id="0" name=""/>
        <dsp:cNvSpPr/>
      </dsp:nvSpPr>
      <dsp:spPr>
        <a:xfrm>
          <a:off x="798211" y="1506804"/>
          <a:ext cx="9322227" cy="753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801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0" i="0" u="none" kern="1200" dirty="0"/>
            <a:t>P (k, x) = pravdepodobnosť, že osoba, ktorá dosiahla vek n, bude nažive vo veku k rokov a x mesiacov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0" i="0" u="none" kern="1200" dirty="0"/>
            <a:t>P (k, x) = {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sk-SK" sz="1500" b="0" i="1" u="none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𝐿</m:t>
                  </m:r>
                </m:e>
                <m:sub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𝑘</m:t>
                  </m:r>
                </m:sub>
              </m:sSub>
            </m:oMath>
          </a14:m>
          <a:r>
            <a:rPr lang="sk-SK" sz="1500" b="0" i="0" u="none" kern="1200" dirty="0"/>
            <a:t>+(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sk-SK" sz="1500" b="0" i="1" u="none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𝐿</m:t>
                  </m:r>
                </m:e>
                <m:sub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𝑘</m:t>
                  </m:r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+1</m:t>
                  </m:r>
                </m:sub>
              </m:sSub>
            </m:oMath>
          </a14:m>
          <a:r>
            <a:rPr lang="sk-SK" sz="1500" b="0" i="0" u="none" kern="1200" dirty="0"/>
            <a:t>-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sk-SK" sz="1500" b="0" i="1" u="none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𝐿</m:t>
                  </m:r>
                </m:e>
                <m:sub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𝑘</m:t>
                  </m:r>
                </m:sub>
              </m:sSub>
            </m:oMath>
          </a14:m>
          <a:r>
            <a:rPr lang="sk-SK" sz="1500" b="0" i="0" u="none" kern="1200" dirty="0"/>
            <a:t>)*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sk-SK" sz="1500" b="0" i="1" u="none" kern="1200" dirty="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sk-SK" sz="1500" b="0" i="1" u="none" kern="1200" dirty="0" smtClean="0">
                      <a:latin typeface="Cambria Math" panose="02040503050406030204" pitchFamily="18" charset="0"/>
                    </a:rPr>
                    <m:t>𝑥</m:t>
                  </m:r>
                </m:num>
                <m:den>
                  <m:r>
                    <a:rPr lang="sk-SK" sz="1500" b="0" i="1" u="none" kern="1200" dirty="0" smtClean="0">
                      <a:latin typeface="Cambria Math" panose="02040503050406030204" pitchFamily="18" charset="0"/>
                    </a:rPr>
                    <m:t>12</m:t>
                  </m:r>
                </m:den>
              </m:f>
            </m:oMath>
          </a14:m>
          <a:r>
            <a:rPr lang="sk-SK" sz="1500" b="0" i="0" u="none" kern="1200" dirty="0"/>
            <a:t>}/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sk-SK" sz="1500" b="0" i="1" u="none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𝐿</m:t>
                  </m:r>
                </m:e>
                <m:sub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𝑛</m:t>
                  </m:r>
                </m:sub>
              </m:sSub>
            </m:oMath>
          </a14:m>
          <a:r>
            <a:rPr lang="sk-SK" sz="1500" kern="1200" dirty="0"/>
            <a:t>		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sk-SK" sz="1500" b="0" i="1" u="none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𝐿</m:t>
                  </m:r>
                </m:e>
                <m:sub>
                  <m:r>
                    <a:rPr lang="sk-SK" sz="1500" b="0" i="1" u="none" kern="1200" smtClean="0">
                      <a:latin typeface="Cambria Math" panose="02040503050406030204" pitchFamily="18" charset="0"/>
                    </a:rPr>
                    <m:t>𝑘</m:t>
                  </m:r>
                </m:sub>
              </m:sSub>
            </m:oMath>
          </a14:m>
          <a:r>
            <a:rPr lang="sk-SK" sz="1500" kern="1200" dirty="0"/>
            <a:t> = počet ľudí, ktorí sa dožili k rokov</a:t>
          </a:r>
        </a:p>
      </dsp:txBody>
      <dsp:txXfrm>
        <a:off x="798211" y="1506804"/>
        <a:ext cx="9322227" cy="753402"/>
      </dsp:txXfrm>
    </dsp:sp>
    <dsp:sp modelId="{A753A9FC-48F2-4F74-8558-89B0E7F28356}">
      <dsp:nvSpPr>
        <dsp:cNvPr id="0" name=""/>
        <dsp:cNvSpPr/>
      </dsp:nvSpPr>
      <dsp:spPr>
        <a:xfrm>
          <a:off x="327335" y="1412629"/>
          <a:ext cx="941752" cy="9417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168CC-ABD9-4F7B-9669-9AA559DFA96A}">
      <dsp:nvSpPr>
        <dsp:cNvPr id="0" name=""/>
        <dsp:cNvSpPr/>
      </dsp:nvSpPr>
      <dsp:spPr>
        <a:xfrm>
          <a:off x="524349" y="2636907"/>
          <a:ext cx="9596089" cy="753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801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0" i="0" u="none" kern="1200" dirty="0"/>
            <a:t>F (n, k, x) = diskontný faktor od veku k rokov a x mesiacov do veku n rokov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0" i="0" u="none" kern="1200" dirty="0"/>
            <a:t>F (n, k, x) =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sk-SK" sz="1500" b="0" i="1" u="none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sk-SK" sz="1500" b="0" i="1" u="none" kern="1200" dirty="0" smtClean="0">
                      <a:latin typeface="Cambria Math" panose="02040503050406030204" pitchFamily="18" charset="0"/>
                    </a:rPr>
                    <m:t>1.016</m:t>
                  </m:r>
                </m:e>
                <m:sup>
                  <m:r>
                    <a:rPr lang="sk-SK" sz="1500" b="0" i="0" u="none" kern="1200" smtClean="0">
                      <a:latin typeface="Cambria Math" panose="02040503050406030204" pitchFamily="18" charset="0"/>
                    </a:rPr>
                    <m:t>{(</m:t>
                  </m:r>
                  <m:r>
                    <m:rPr>
                      <m:sty m:val="p"/>
                    </m:rPr>
                    <a:rPr lang="sk-SK" sz="1500" b="0" i="0" u="none" kern="1200" smtClean="0">
                      <a:latin typeface="Cambria Math" panose="02040503050406030204" pitchFamily="18" charset="0"/>
                    </a:rPr>
                    <m:t>n</m:t>
                  </m:r>
                  <m:r>
                    <a:rPr lang="sk-SK" sz="1500" b="0" i="0" u="none" kern="1200" smtClean="0">
                      <a:latin typeface="Cambria Math" panose="02040503050406030204" pitchFamily="18" charset="0"/>
                    </a:rPr>
                    <m:t>−</m:t>
                  </m:r>
                  <m:r>
                    <m:rPr>
                      <m:sty m:val="p"/>
                    </m:rPr>
                    <a:rPr lang="sk-SK" sz="1500" b="0" i="0" u="none" kern="1200" smtClean="0">
                      <a:latin typeface="Cambria Math" panose="02040503050406030204" pitchFamily="18" charset="0"/>
                    </a:rPr>
                    <m:t>k</m:t>
                  </m:r>
                  <m:r>
                    <a:rPr lang="sk-SK" sz="1500" b="0" i="0" u="none" kern="1200" smtClean="0">
                      <a:latin typeface="Cambria Math" panose="02040503050406030204" pitchFamily="18" charset="0"/>
                    </a:rPr>
                    <m:t>)−</m:t>
                  </m:r>
                  <m:r>
                    <m:rPr>
                      <m:sty m:val="p"/>
                    </m:rPr>
                    <a:rPr lang="sk-SK" sz="1500" b="0" i="0" u="none" kern="1200" smtClean="0">
                      <a:latin typeface="Cambria Math" panose="02040503050406030204" pitchFamily="18" charset="0"/>
                    </a:rPr>
                    <m:t>x</m:t>
                  </m:r>
                  <m:r>
                    <a:rPr lang="sk-SK" sz="1500" b="0" i="0" u="none" kern="1200" smtClean="0">
                      <a:latin typeface="Cambria Math" panose="02040503050406030204" pitchFamily="18" charset="0"/>
                    </a:rPr>
                    <m:t>/12}</m:t>
                  </m:r>
                </m:sup>
              </m:sSup>
            </m:oMath>
          </a14:m>
          <a:r>
            <a:rPr lang="sk-SK" sz="1500" kern="1200" dirty="0"/>
            <a:t>		</a:t>
          </a:r>
        </a:p>
      </dsp:txBody>
      <dsp:txXfrm>
        <a:off x="524349" y="2636907"/>
        <a:ext cx="9596089" cy="753402"/>
      </dsp:txXfrm>
    </dsp:sp>
    <dsp:sp modelId="{249C8DFB-A16E-453A-81CF-956DFA8EA592}">
      <dsp:nvSpPr>
        <dsp:cNvPr id="0" name=""/>
        <dsp:cNvSpPr/>
      </dsp:nvSpPr>
      <dsp:spPr>
        <a:xfrm>
          <a:off x="53473" y="2542732"/>
          <a:ext cx="941752" cy="9417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4-23T16:59:49.71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3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6909">
    <iact:property name="dataType"/>
    <iact:actionData xml:id="d0">
      <inkml:trace xmlns:inkml="http://www.w3.org/2003/InkML" xml:id="stk0" contextRef="#ctx0" brushRef="#br0">19279 9995 0,'-50'-51'0,"24"51"0,1 0 0,-1-25 0,1 25 0,-26 0 0,26 0 0,0 0 0,-52 0 0,27 0 0,-26 0 0,25 0 0,0 0 0,26 0 0,-1 0 0,1 0 0,0 0 0,-26 0 0,0 25 0,26-25 0,-1 26 0,1-1 0,-26 0 0,51 1 0,-25-1 0,-26 26 0,51 0 0,-50 25 0,-27 0 0,77-26 0,-25 1 0,25 0 0,0-26 0,0 1 0,0 50 0,0-26 0,0 1 0,0 25 0,0-50 0,0 24 0,0 1 0,0-25 0,0 24 0,0 1 0,0-26 0,0 1 0,51 24 0,-26-50 0,26 51 0,-26-25 0,51 50 0,-25-51 0,0 0 0,-26 1 0,26-26 0,0 25 0,-1-25 0,-24 0 0,25 51 0,-26-51 0,0 0 0,26 0 0,-26 0 0,26 0 0,-26 0 0,26 25 0,0-25 0,-26 0 0,1 0 0,-1 0 0,0 0 0,26 0 0,0 0 0,-26 0 0,1 0 0,-1 0 0,0 0 0,51 0 0,-25 0 0,0 0 0,-26 0 0,1 0 0,50 0 0,-51 0 0,1-25 0,24-51 0,-50 50 0,26 1 0,24 0 0,-50-1 0,26-24 0,-26 24 0,25-25 0,0 26 0,-25-26 0,26 51 0,-26-50 0,0 24 0,25-50 0,1 51 0,-26-26 0,0-25 0,0 25 0,25 0 0,-25 26 0,0 0 0,0-1 0,0 1 0,0-51 0,0 25 0,0 26 0,0-1 0,0 1 0,0-26 0,0 26 0,0 0 0,-25-1 0,-1 1 0,-25-51 0,1-26 0,-1 26 0,-50 76 0,24-51 0,-24 1 0,76 24 0,25 1 0,-51 25 0,0 0 0,-25 0 0,25 0 0,26 0 0,-26 0 0,26 0 0,-51 0 0,50 0 0,-24 51 0,24-26 0,1 0 0,-1 1 0</inkml:trace>
    </iact:actionData>
  </iact:action>
  <iact:action type="remove" startTime="36909">
    <iact:property name="style" value="instant"/>
    <iact:actionData xml:id="d1" ref="#d0"/>
  </iact:action>
  <iact:action type="add" startTime="36909">
    <iact:property name="dataType" value="strokeEraser"/>
    <iact:actionData xml:id="d2">
      <inkml:trace xmlns:inkml="http://www.w3.org/2003/InkML" xml:id="stk1" contextRef="#ctx0" brushRef="#br1">26028 16082 0,'0'-51'0,"0"-101"0,0 51 0</inkml:trace>
    </iact:actionData>
  </iact:action>
  <iact:action type="add" startTime="36909">
    <iact:property name="dataType"/>
    <iact:actionData xml:id="d3">
      <inkml:trace xmlns:inkml="http://www.w3.org/2003/InkML" xml:id="stk2" contextRef="#ctx0" brushRef="#br0">18797 10223 0,'-50'0'0,"-27"0"0,27 0 0,24 0 0,-24 26 0,-1 24 0,25-24 0,-24-1 0,24-25 0,-24 0 0,24 25 0,1 26 0,0-25 0,25-1 0,0 0 0,-26 26 0,26 0 0,0-26 0,0 26 0,0-26 0,0 26 0,0 0 0,0-26 0,0 0 0,0 1 0,0-1 0,0 1 0,0-1 0,0 0 0,51 26 0,0-26 0,-1 26 0,-24-26 0,24 26 0,-24-51 0,25 0 0,-26 26 0,51-26 0,-25 50 0,-26-50 0,1 0 0,-1 0 0,26 0 0,-26 0 0,26 0 0,-26 0 0,0 0 0,1 0 0,25 0 0,-26 0 0,26 0 0,-26 0 0,0 0 0,1 0 0,50 0 0,-76-25 0,25 0 0,1 25 0,-1 0 0,26 0 0,-1-77 0,1 52 0,0-26 0,-26 51 0,1-25 0,-1 25 0,0-25 0,1-1 0,-1 1 0,1 0 0,24-26 0,-50 25 0,26 26 0,-26-25 0,0-26 0,25 26 0,-25 0 0,25-1 0,-25 1 0,0-1 0,0 1 0,0 0 0,0-1 0,0 1 0,0 0 0,0-1 0,0 1 0,0-26 0,0 26 0,0-26 0,0 26 0,0-1 0,0 1 0,0-26 0,-25 26 0,-26 0 0,26 25 0,-51-51 0,76 25 0,-26 26 0,1-25 0,0 0 0,-1 25 0,-24 0 0,-27 0 0,27 25 0,24-25 0,-24 25 0,24-25 0,-24 0 0,24 26 0,-25-26 0,26 0 0,0 0 0,-1 0 0,1 0 0,0 0 0,-26 0 0,25 0 0,-24 0 0,24 0 0,-24 51 0,24-26 0,-24-25 0,-1 51 0,0-26 0,26 0 0</inkml:trace>
    </iact:actionData>
  </iact:action>
  <iact:action type="add" startTime="36909">
    <iact:property name="dataType" value="strokeEraser"/>
    <iact:actionData xml:id="d4">
      <inkml:trace xmlns:inkml="http://www.w3.org/2003/InkML" xml:id="stk3" contextRef="#ctx0" brushRef="#br1">27093 15930 0</inkml:trace>
    </iact:actionData>
  </iact:action>
  <iact:action type="add" startTime="36909">
    <iact:property name="dataType" value="strokeEraser"/>
    <iact:actionData xml:id="d5">
      <inkml:trace xmlns:inkml="http://www.w3.org/2003/InkML" xml:id="stk4" contextRef="#ctx0" brushRef="#br1">26966 15905 0</inkml:trace>
    </iact:actionData>
  </iact:action>
  <iact:action type="remove" startTime="36909">
    <iact:property name="style" value="instant"/>
    <iact:actionData xml:id="d6" ref="#d3"/>
  </iact:action>
  <iact:action type="add" startTime="36909">
    <iact:property name="dataType" value="strokeEraser"/>
    <iact:actionData xml:id="d7">
      <inkml:trace xmlns:inkml="http://www.w3.org/2003/InkML" xml:id="stk5" contextRef="#ctx0" brushRef="#br1">26104 15905 0</inkml:trace>
    </iact:actionData>
  </iact:action>
  <iact:action type="add" startTime="36909">
    <iact:property name="dataType"/>
    <iact:actionData xml:id="d8">
      <inkml:trace xmlns:inkml="http://www.w3.org/2003/InkML" xml:id="stk6" contextRef="#ctx0" brushRef="#br2">18493 10654 0,'25'0'0,"26"51"0,-26-25 0,1-26 0,-1 25 0,0 0 0,26-25 0,-25 0 0,24 0 0,-24 0 0,24 0 0,26 0 0,-50 0 0,-1 0 0,1 0 0,-1 0 0,0 0 0,26 0 0,0 0 0,0 0 0,-1 0 0,-24 0 0,24 0 0,-24 0 0,-1 0 0</inkml:trace>
    </iact:actionData>
  </iact:action>
  <iact:action type="remove" startTime="36909">
    <iact:property name="style" value="instant"/>
    <iact:actionData xml:id="d9" ref="#d8"/>
  </iact:action>
  <iact:action type="add" startTime="36909">
    <iact:property name="dataType" value="strokeEraser"/>
    <iact:actionData xml:id="d10">
      <inkml:trace xmlns:inkml="http://www.w3.org/2003/InkML" xml:id="stk7" contextRef="#ctx0" brushRef="#br1">26459 15549 0,'25'0'0</inkml:trace>
    </iact:actionData>
  </iact:action>
  <iact:action type="add" startTime="36909">
    <iact:property name="dataType"/>
    <iact:actionData xml:id="d11">
      <inkml:trace xmlns:inkml="http://www.w3.org/2003/InkML" xml:id="stk8" contextRef="#ctx0" brushRef="#br3">18696 10604 0,'25'0'0,"1"25"0,-1-25 0,0 0 0,1 0 0,24 0 0,-24 0 0,24 0 0,-24 0 0,-1 0 0,1 0 0,-1 0 0,0 0 0,1 0 0,24 0 0,-24 0 0,-1 0 0,1 0 0,24 0 0,-24 0 0,-1 0 0,0 0 0,26 0 0,-26 0 0,26 0 0,-25 0 0,-1 0 0</inkml:trace>
    </iact:actionData>
  </iact:action>
  <iact:action type="remove" startTime="44785">
    <iact:property name="style" value="instant"/>
    <iact:actionData xml:id="d12" ref="#d11"/>
  </iact:action>
  <iact:action type="add" startTime="44785">
    <iact:property name="dataType" value="strokeEraser"/>
    <iact:actionData xml:id="d13">
      <inkml:trace xmlns:inkml="http://www.w3.org/2003/InkML" xml:id="stk9" contextRef="#ctx0" brushRef="#br1">26916 15473 0</inkml:trace>
    </iact:actionData>
  </iact:action>
  <iact:action type="add" startTime="44785">
    <iact:property name="dataType"/>
    <iact:actionData xml:id="d14">
      <inkml:trace xmlns:inkml="http://www.w3.org/2003/InkML" xml:id="stk10" contextRef="#ctx0" brushRef="#br3">15296 10807 0,'0'-76'0,"26"50"0,-1 26 0,1 0 0,-1 0 0,0 0 0,1 0 0,-1 0 0,26 0 0,-26 0 0,26 0 0,-26 0 0,1 0 0,-1 0 0,26 0 0,-26 0 0,26 0 0,-26 0 0,1-25 0,-1 25 0,26 0 0,-26 0 0,0 0 0,26 0 0,-26 0 0,1 0 0,25 0 0,-26 0 0,26 0 0,-26 0 0,26 0 0,-26 0 0,1 0 0,24 0 0,-24 0 0,-1 0 0,0 25 0,1-25 0,24 51 0</inkml:trace>
    </iact:actionData>
  </iact:action>
  <iact:action type="remove" startTime="50634">
    <iact:property name="style" value="instant"/>
    <iact:actionData xml:id="d15" ref="#d14"/>
  </iact:action>
  <iact:action type="add" startTime="50634">
    <iact:property name="dataType" value="strokeEraser"/>
    <iact:actionData xml:id="d16">
      <inkml:trace xmlns:inkml="http://www.w3.org/2003/InkML" xml:id="stk11" contextRef="#ctx0" brushRef="#br1">23593 15524 0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4-27T14:45:17.4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5" units="cm"/>
      <inkml:brushProperty name="height" value="0.055" units="cm"/>
    </inkml:brush>
  </inkml:definitions>
  <iact:action type="add" startTime="11833">
    <iact:property name="dataType"/>
    <iact:actionData xml:id="d0">
      <inkml:trace xmlns:inkml="http://www.w3.org/2003/InkML" xml:id="stk0" contextRef="#ctx0" brushRef="#br0">13825 1929 0,'25'25'0,"26"-25"0,0 51 0,-26-51 0,1 0 0,50 25 0,-26 26 0,-50-26 0,77-25 0,-27 0 0,-24 0 0,50 0 0,0 0 0,0 0 0,-25 0 0,-1 0 0,1 0 0,25 0 0,-25 0 0,0 0 0,-26 0 0,51 0 0,-50-25 0,50 25 0,-26-51 0,-24 51 0,-1 0 0,1 0 0,-26-25 0,50 25 0,-24 0 0,24 0 0,-24 0 0,25 0 0,-1 0 0,-24 0 0,50 0 0,-26 0 0,-24 0 0,25 0 0,-1 0 0,1-51 0,-26 51 0,1 0 0,25 0 0,-26 0 0,26 0 0,-1 0 0,-24 0 0,24 0 0,-24 0 0,25 0 0,-26 0 0,0 0 0,1 0 0,24 0 0,-24 0 0,-1-25 0,1 25 0,24 0 0,-24 0 0,24 0 0,-24 0 0,-1 0 0,0 0 0,26 0 0,-25 0 0,-1 0 0,0 0 0,1 0 0,-1 0 0,0 0 0,26 0 0,-25 0 0,24 0 0,-24 0 0,24 0 0,1 0 0,-26 0 0,26 0 0,-25 0 0,-1 0 0</inkml:trace>
    </iact:actionData>
  </iact:action>
  <iact:action type="remove" startTime="31056">
    <iact:property name="style" value="instant"/>
    <iact:actionData xml:id="d1" ref="#d0"/>
  </iact:action>
  <iact:action type="add" startTime="31056">
    <iact:property name="dataType" value="strokeEraser"/>
    <iact:actionData xml:id="d2">
      <inkml:trace xmlns:inkml="http://www.w3.org/2003/InkML" xml:id="stk1" contextRef="#ctx0" brushRef="#br1">22882 6824 0</inkml:trace>
    </iact:actionData>
  </iact:action>
  <iact:action type="add" startTime="31056">
    <iact:property name="dataType"/>
    <iact:actionData xml:id="d3">
      <inkml:trace xmlns:inkml="http://www.w3.org/2003/InkML" xml:id="stk2" contextRef="#ctx0" brushRef="#br0">13876 5607 0,'0'-26'0,"51"26"0,-1 0 0,-24 26 0,24-1 0,26 0 0,-50-25 0,50 26 0,-51-1 0,1-25 0,-1 0 0,0 25 0,1-25 0,25 0 0,-26 0 0,26 0 0,-26 0 0,0 0 0,1 0 0,50 0 0,-51 0 0,1 0 0,-1 0 0,26 0 0,-1 0 0,-24 26 0,25-1 0,-26-25 0,0 0 0,26 0 0,25 26 0,-25-26 0,-26 0 0,1 50 0</inkml:trace>
    </iact:actionData>
  </iact:action>
  <iact:action type="remove" startTime="59392">
    <iact:property name="style" value="instant"/>
    <iact:actionData xml:id="d4" ref="#d3"/>
  </iact:action>
  <iact:action type="add" startTime="59392">
    <iact:property name="dataType" value="strokeEraser"/>
    <iact:actionData xml:id="d5">
      <inkml:trace xmlns:inkml="http://www.w3.org/2003/InkML" xml:id="stk3" contextRef="#ctx0" brushRef="#br1">21944 10552 0</inkml:trace>
    </iact:actionData>
  </iact:action>
  <iact:action type="add" startTime="59392">
    <iact:property name="dataType"/>
    <iact:actionData xml:id="d6">
      <inkml:trace xmlns:inkml="http://www.w3.org/2003/InkML" xml:id="stk4" contextRef="#ctx0" brushRef="#br0">13850 9412 0,'26'0'0,"-1"0"0,26 0 0,50 0 0,-50 0 0,51 0 0,-52 0 0,1 0 0,0 0 0,0 25 0,-26-25 0,51 0 0,76 0 0,-76 0 0,26 0 0,25 0 0,25 0 0,-76 0 0,0 0 0,-25 0 0,-26-25 0,26 25 0,0 0 0,-1 50 0,1-50 0,-26 0 0,1 0 0,25 26 0,-26-26 0,0 0 0,1 25 0,-1-25 0,0 0 0,-25 25 0,26 1 0,-1-26 0,26 25 0</inkml:trace>
    </iact:actionData>
  </iact:action>
  <iact:action type="remove" startTime="77876">
    <iact:property name="style" value="instant"/>
    <iact:actionData xml:id="d7" ref="#d6"/>
  </iact:action>
  <iact:action type="add" startTime="77876">
    <iact:property name="dataType" value="strokeEraser"/>
    <iact:actionData xml:id="d8">
      <inkml:trace xmlns:inkml="http://www.w3.org/2003/InkML" xml:id="stk5" contextRef="#ctx0" brushRef="#br1">22426 14357 0</inkml:trace>
    </iact:actionData>
  </iact:action>
  <iact:action type="add" startTime="77876">
    <iact:property name="dataType"/>
    <iact:actionData xml:id="d9">
      <inkml:trace xmlns:inkml="http://www.w3.org/2003/InkML" xml:id="stk6" contextRef="#ctx0" brushRef="#br0">13876 13546 0,'76'0'0,"76"0"0,51 0 0,0 0 0,-51 0 0,77 0 0,-128 0 0,-25 0 0,76 0 0,-126 0 0,-1 0 0,0 0 0,1 0 0,-1 0 0,26 0 0,50 0 0,1 0 0,25 0 0,-51 0 0,-25 0 0,-26 0 0,0 0 0,1 0 0,50 0 0,-26 0 0,-24 0 0,25 0 0,-26 0 0,26 0 0,-1 0 0,-24 0 0,25 0 0,-26 0 0,0 0 0,1 0 0,-1 0 0,0 0 0,1 0 0,-1 0 0,0 0 0,26 0 0,-25 0 0,24 0 0,-24 0 0,24 0 0,-24 0 0,-1 0 0,1 0 0,24 0 0,-24 0 0,24 0 0,1 0 0,0 0 0,25 0 0,-25 0 0,-26 0 0,0 0 0,1 0 0</inkml:trace>
    </iact:actionData>
  </iact:action>
  <iact:action type="remove" startTime="97889">
    <iact:property name="style" value="instant"/>
    <iact:actionData xml:id="d10" ref="#d9"/>
  </iact:action>
  <iact:action type="add" startTime="97889">
    <iact:property name="dataType" value="strokeEraser"/>
    <iact:actionData xml:id="d11">
      <inkml:trace xmlns:inkml="http://www.w3.org/2003/InkML" xml:id="stk7" contextRef="#ctx0" brushRef="#br1">22248 18390 0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99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20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34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18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92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75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21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677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33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1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1689-2B11-4B23-8F23-3383A350E55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F428377-C8DE-44FE-8955-819489151FA9}" type="slidenum">
              <a:rPr lang="sk-SK" smtClean="0"/>
              <a:t>‹#›</a:t>
            </a:fld>
            <a:endParaRPr lang="sk-SK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12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70.png"/><Relationship Id="rId4" Type="http://schemas.microsoft.com/office/2011/relationships/inkAction" Target="../ink/inkAction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nsionfundsonline.co.uk/content/country-profiles/sweden" TargetMode="External"/><Relationship Id="rId7" Type="http://schemas.openxmlformats.org/officeDocument/2006/relationships/hyperlink" Target="https://opac.crzp.sk/?fn=detailBiblioForm&amp;sid=C6B245BF6B3D130472BE1FE037FD&amp;seo=CRZP-detail-kniha" TargetMode="External"/><Relationship Id="rId2" Type="http://schemas.openxmlformats.org/officeDocument/2006/relationships/hyperlink" Target="http://www.oecd.org/els/public-pensions/PAG2019-country-profile-Swede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.mercer.com/rs/521-DEV-513/images/MMGPI%202019%20Full%20Report.pdf" TargetMode="External"/><Relationship Id="rId5" Type="http://schemas.openxmlformats.org/officeDocument/2006/relationships/hyperlink" Target="https://www.norden.org/en/info-norden/retirement-pension-sweden" TargetMode="External"/><Relationship Id="rId4" Type="http://schemas.openxmlformats.org/officeDocument/2006/relationships/hyperlink" Target="https://ec.europa.eu/social/main.jsp?catId=1130&amp;langId=en&amp;intPageId=481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5" Type="http://schemas.openxmlformats.org/officeDocument/2006/relationships/image" Target="../media/image3.png"/><Relationship Id="rId10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2.xml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8A4B56A-28BF-494A-B9A0-7212483E8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5EE248-87D5-4C83-A97D-C1754B546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1EC761-D511-46E0-98AC-636B25D5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822" y="962902"/>
            <a:ext cx="4087178" cy="2380828"/>
          </a:xfrm>
        </p:spPr>
        <p:txBody>
          <a:bodyPr>
            <a:normAutofit/>
          </a:bodyPr>
          <a:lstStyle/>
          <a:p>
            <a:r>
              <a:rPr lang="sk-SK" sz="3700" dirty="0"/>
              <a:t>ŠVÉDSKO</a:t>
            </a:r>
            <a:br>
              <a:rPr lang="sk-SK" sz="3700" dirty="0"/>
            </a:br>
            <a:r>
              <a:rPr lang="sk-SK" sz="3700" dirty="0"/>
              <a:t>DÔCHODKOVÝ SYSTÉM </a:t>
            </a:r>
            <a:br>
              <a:rPr lang="sk-SK" sz="3700" dirty="0"/>
            </a:br>
            <a:endParaRPr lang="sk-SK" sz="37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C8F023-685A-44AE-A452-C89ABF732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1718" y="3531204"/>
            <a:ext cx="4082378" cy="1610643"/>
          </a:xfrm>
        </p:spPr>
        <p:txBody>
          <a:bodyPr>
            <a:normAutofit/>
          </a:bodyPr>
          <a:lstStyle/>
          <a:p>
            <a:r>
              <a:rPr lang="sk-SK" sz="1600" dirty="0"/>
              <a:t>Andrea Kičurová</a:t>
            </a:r>
            <a:br>
              <a:rPr lang="sk-SK" sz="1600" dirty="0"/>
            </a:br>
            <a:r>
              <a:rPr lang="sk-SK" sz="1600"/>
              <a:t>Karin Šrámková</a:t>
            </a:r>
            <a:endParaRPr lang="sk-SK" sz="16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D73BF24-D1F3-4181-8C60-4EA9D4CED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5829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Obrázok 5" descr="Obrázok, na ktorom je hračka&#10;&#10;Automaticky generovaný popis">
            <a:extLst>
              <a:ext uri="{FF2B5EF4-FFF2-40B4-BE49-F238E27FC236}">
                <a16:creationId xmlns:a16="http://schemas.microsoft.com/office/drawing/2014/main" id="{55C0F2C3-2104-4892-A783-C8A0E653C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1486617"/>
            <a:ext cx="4960442" cy="32986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52E10F-3348-4997-8FD3-E6389D562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D381074-0101-41BB-98A9-EE3DC457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BE2A6FA-F0B8-4745-970B-504C50867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1"/>
    </mc:Choice>
    <mc:Fallback xmlns="">
      <p:transition spd="slow" advTm="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CFB2F3-3924-4FDB-AE49-AEE6A7B5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r>
              <a:rPr lang="sk-SK" sz="2700" dirty="0"/>
              <a:t>2. PILIER - </a:t>
            </a:r>
            <a:br>
              <a:rPr lang="sk-SK" sz="2700" dirty="0"/>
            </a:br>
            <a:r>
              <a:rPr lang="sk-SK" sz="2700" dirty="0"/>
              <a:t>OCCUPATIONAL PENSION</a:t>
            </a:r>
          </a:p>
        </p:txBody>
      </p: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ástupný objekt pre obsah 2">
            <a:extLst>
              <a:ext uri="{FF2B5EF4-FFF2-40B4-BE49-F238E27FC236}">
                <a16:creationId xmlns:a16="http://schemas.microsoft.com/office/drawing/2014/main" id="{8BD5D74C-64C4-407E-B670-0ED3599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1" y="1600199"/>
            <a:ext cx="6169703" cy="4297680"/>
          </a:xfrm>
        </p:spPr>
        <p:txBody>
          <a:bodyPr anchor="ctr">
            <a:normAutofit/>
          </a:bodyPr>
          <a:lstStyle/>
          <a:p>
            <a:r>
              <a:rPr lang="sk-SK" sz="2800" dirty="0"/>
              <a:t>kvázi – povinný </a:t>
            </a:r>
          </a:p>
          <a:p>
            <a:r>
              <a:rPr lang="sk-SK" sz="2800" dirty="0"/>
              <a:t>plne sporivý</a:t>
            </a:r>
          </a:p>
          <a:p>
            <a:r>
              <a:rPr lang="sk-SK" sz="2800" dirty="0"/>
              <a:t>výška odvodov = 4,5% dôchodkového základu</a:t>
            </a:r>
          </a:p>
          <a:p>
            <a:endParaRPr lang="sk-SK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B00F49C-F09C-46E4-9B5D-D3A50B2D9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38"/>
    </mc:Choice>
    <mc:Fallback xmlns="">
      <p:transition spd="slow" advTm="5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E60EF1-82CE-455F-A75A-E94A17F7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2349795"/>
            <a:ext cx="3785191" cy="3474808"/>
          </a:xfrm>
        </p:spPr>
        <p:txBody>
          <a:bodyPr anchor="t">
            <a:normAutofit/>
          </a:bodyPr>
          <a:lstStyle/>
          <a:p>
            <a:r>
              <a:rPr lang="sk-SK" sz="4000" dirty="0">
                <a:solidFill>
                  <a:srgbClr val="FFFFFF"/>
                </a:solidFill>
              </a:rPr>
              <a:t>Zamestnanecké systémy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337936F-DB8F-4AEA-A2B9-D542ABD45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457200"/>
            <a:ext cx="6034827" cy="6166883"/>
          </a:xfrm>
        </p:spPr>
        <p:txBody>
          <a:bodyPr anchor="t">
            <a:normAutofit/>
          </a:bodyPr>
          <a:lstStyle/>
          <a:p>
            <a:r>
              <a:rPr lang="sk-SK" b="1" dirty="0"/>
              <a:t>SAF – LO </a:t>
            </a:r>
            <a:r>
              <a:rPr lang="sk-SK" dirty="0"/>
              <a:t>– sporivý, príspevkový systém</a:t>
            </a:r>
            <a:br>
              <a:rPr lang="sk-SK" dirty="0"/>
            </a:br>
            <a:r>
              <a:rPr lang="sk-SK" dirty="0"/>
              <a:t>                   - robotníci v súkromnom sektore</a:t>
            </a:r>
          </a:p>
          <a:p>
            <a:pPr marL="0" indent="0">
              <a:buNone/>
            </a:pPr>
            <a:endParaRPr lang="sk-SK" b="1" dirty="0"/>
          </a:p>
          <a:p>
            <a:r>
              <a:rPr lang="sk-SK" b="1" dirty="0"/>
              <a:t>ITP </a:t>
            </a:r>
            <a:r>
              <a:rPr lang="sk-SK" dirty="0"/>
              <a:t>– sporivý, príspevkový systém</a:t>
            </a:r>
            <a:br>
              <a:rPr lang="sk-SK" dirty="0"/>
            </a:br>
            <a:r>
              <a:rPr lang="sk-SK" dirty="0"/>
              <a:t>        - úradníci v súkromnom sektore</a:t>
            </a:r>
          </a:p>
          <a:p>
            <a:endParaRPr lang="sk-SK" b="1" dirty="0"/>
          </a:p>
          <a:p>
            <a:r>
              <a:rPr lang="sk-SK" b="1" dirty="0"/>
              <a:t>PA 03</a:t>
            </a:r>
            <a:r>
              <a:rPr lang="sk-SK" dirty="0"/>
              <a:t> – príspevkový systém + </a:t>
            </a:r>
            <a:r>
              <a:rPr lang="sk-SK" dirty="0" err="1"/>
              <a:t>pay</a:t>
            </a:r>
            <a:r>
              <a:rPr lang="sk-SK" dirty="0"/>
              <a:t>-as-</a:t>
            </a:r>
            <a:r>
              <a:rPr lang="sk-SK" dirty="0" err="1"/>
              <a:t>you</a:t>
            </a:r>
            <a:r>
              <a:rPr lang="sk-SK" dirty="0"/>
              <a:t>-go</a:t>
            </a:r>
          </a:p>
          <a:p>
            <a:pPr marL="0" indent="0">
              <a:buNone/>
            </a:pPr>
            <a:r>
              <a:rPr lang="sk-SK" dirty="0"/>
              <a:t>               - štátny zamestnanci</a:t>
            </a:r>
          </a:p>
          <a:p>
            <a:pPr marL="0" indent="0">
              <a:buNone/>
            </a:pPr>
            <a:endParaRPr lang="sk-SK" b="1" dirty="0"/>
          </a:p>
          <a:p>
            <a:r>
              <a:rPr lang="sk-SK" b="1" dirty="0"/>
              <a:t>KAP – KL</a:t>
            </a:r>
            <a:r>
              <a:rPr lang="sk-SK" dirty="0"/>
              <a:t> – príspevkový systém + </a:t>
            </a:r>
            <a:r>
              <a:rPr lang="sk-SK" dirty="0" err="1"/>
              <a:t>pay</a:t>
            </a:r>
            <a:r>
              <a:rPr lang="sk-SK" dirty="0"/>
              <a:t>-as-</a:t>
            </a:r>
            <a:r>
              <a:rPr lang="sk-SK" dirty="0" err="1"/>
              <a:t>you</a:t>
            </a:r>
            <a:r>
              <a:rPr lang="sk-SK" dirty="0"/>
              <a:t>-go</a:t>
            </a:r>
            <a:br>
              <a:rPr lang="sk-SK" dirty="0"/>
            </a:br>
            <a:r>
              <a:rPr lang="sk-SK" dirty="0"/>
              <a:t>                   - zamestnanci krajských                     	                                            	           zastupiteľstiev a obcí  </a:t>
            </a:r>
            <a:endParaRPr lang="sk-SK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F1905BF-DDC3-4D07-84C5-691B5F1A084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07439" y="3657599"/>
              <a:ext cx="2" cy="2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F1905BF-DDC3-4D07-84C5-691B5F1A08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07439" y="36575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B380D8-EE3B-4FDA-ACD1-84A7821E1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89"/>
    </mc:Choice>
    <mc:Fallback xmlns="">
      <p:transition spd="slow" advTm="9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20AF5D-0438-4A67-AC9B-07B6ED98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r>
              <a:rPr lang="sk-SK" dirty="0"/>
              <a:t>3. PILIER - </a:t>
            </a:r>
            <a:br>
              <a:rPr lang="sk-SK" dirty="0"/>
            </a:br>
            <a:r>
              <a:rPr lang="sk-SK" dirty="0"/>
              <a:t>PRIVATE PENSION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4E82CE-B26E-464A-A65B-0CE8BEFB6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1" y="1600199"/>
            <a:ext cx="6169703" cy="4297680"/>
          </a:xfrm>
        </p:spPr>
        <p:txBody>
          <a:bodyPr anchor="ctr">
            <a:normAutofit/>
          </a:bodyPr>
          <a:lstStyle/>
          <a:p>
            <a:endParaRPr lang="sk-SK" sz="2800" dirty="0"/>
          </a:p>
          <a:p>
            <a:r>
              <a:rPr lang="sk-SK" sz="2800" dirty="0"/>
              <a:t>dobrovoľné súkromné sporenie</a:t>
            </a:r>
          </a:p>
          <a:p>
            <a:r>
              <a:rPr lang="pl-PL" sz="2800" dirty="0"/>
              <a:t>možné zrážky na dani z príjmu</a:t>
            </a:r>
          </a:p>
          <a:p>
            <a:r>
              <a:rPr lang="sk-SK" sz="2800" dirty="0"/>
              <a:t>raz ročne výpisy so stavom ich virtuálnych účtov</a:t>
            </a:r>
            <a:endParaRPr lang="pl-PL" sz="2800" dirty="0"/>
          </a:p>
          <a:p>
            <a:pPr marL="0" indent="0">
              <a:buNone/>
            </a:pPr>
            <a:br>
              <a:rPr lang="pl-PL" dirty="0"/>
            </a:br>
            <a:endParaRPr lang="sk-SK" dirty="0"/>
          </a:p>
          <a:p>
            <a:endParaRPr lang="sk-SK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4C93BBA-68BA-4A7A-8067-D23291BB6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94"/>
    </mc:Choice>
    <mc:Fallback xmlns="">
      <p:transition spd="slow" advTm="7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A59DF-25DC-4EF2-84F2-8E836DB6E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2FF1A-51CC-4FBD-9778-0F5743C74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dirty="0">
                <a:hlinkClick r:id="rId2"/>
              </a:rPr>
              <a:t>http://www.oecd.org/els/public-pensions/PAG2019-country-profile-Sweden.pdf</a:t>
            </a:r>
            <a:endParaRPr lang="sk-SK" dirty="0"/>
          </a:p>
          <a:p>
            <a:r>
              <a:rPr lang="sk-SK" dirty="0">
                <a:hlinkClick r:id="rId3"/>
              </a:rPr>
              <a:t>https://umu.diva-portal.org/smash/get/diva2:1137156/FULLTEXT01.pdf</a:t>
            </a:r>
          </a:p>
          <a:p>
            <a:r>
              <a:rPr lang="sk-SK" dirty="0">
                <a:hlinkClick r:id="rId3"/>
              </a:rPr>
              <a:t>https://www.math.kth.se/matstat/seminarier/reports/M-exjobb13/130212.pdf</a:t>
            </a:r>
          </a:p>
          <a:p>
            <a:r>
              <a:rPr lang="sk-SK" dirty="0">
                <a:hlinkClick r:id="rId3"/>
              </a:rPr>
              <a:t>https://www.pensionfundsonline.co.uk/content/country-profiles/sweden</a:t>
            </a:r>
            <a:endParaRPr lang="sk-SK" dirty="0"/>
          </a:p>
          <a:p>
            <a:r>
              <a:rPr lang="sk-SK" dirty="0">
                <a:hlinkClick r:id="rId4"/>
              </a:rPr>
              <a:t>https://ec.europa.eu/social/main.jsp?catId=1130&amp;langId=en&amp;intPageId=4814</a:t>
            </a:r>
            <a:endParaRPr lang="sk-SK" dirty="0"/>
          </a:p>
          <a:p>
            <a:r>
              <a:rPr lang="sk-SK" dirty="0">
                <a:hlinkClick r:id="rId5"/>
              </a:rPr>
              <a:t>https://www.norden.org/en/info-norden/retirement-pension-sweden</a:t>
            </a:r>
            <a:endParaRPr lang="sk-SK" dirty="0"/>
          </a:p>
          <a:p>
            <a:r>
              <a:rPr lang="sk-SK" dirty="0">
                <a:hlinkClick r:id="rId6"/>
              </a:rPr>
              <a:t>https://info.mercer.com/rs/521-DEV-513/images/MMGPI%202019%20Full%20Report.pdf</a:t>
            </a:r>
            <a:endParaRPr lang="sk-SK" dirty="0"/>
          </a:p>
          <a:p>
            <a:r>
              <a:rPr lang="sk-SK" dirty="0">
                <a:hlinkClick r:id="rId7"/>
              </a:rPr>
              <a:t>https://opac.crzp.sk/?fn=detailBiblioForm&amp;sid=C6B245BF6B3D130472BE1FE037FD&amp;seo=CRZP-detail-kniha</a:t>
            </a:r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67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0ED05234-59F2-438F-99BB-C1D5FE6AB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2AFBBF0-B883-4E26-9359-B5CECFDCD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156D5FE-EB26-4C38-8EC5-E5FFE1B30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19987F4-3B90-44B5-BC28-BCB01759B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FDF9410-E530-4E71-A2C0-4C24B4896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8DCD05-E67C-458B-92FF-3C629E5D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966" y="1427304"/>
            <a:ext cx="8686800" cy="3389726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7200" dirty="0"/>
              <a:t>ĎAKUJEME ZA POZORNOSŤ!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268B1E-8861-4702-9529-5A8FB23A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966" y="1094758"/>
            <a:ext cx="8686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C6646AE-8FD6-411E-8640-6CCB250D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966" y="5124740"/>
            <a:ext cx="8686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878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9">
            <a:extLst>
              <a:ext uri="{FF2B5EF4-FFF2-40B4-BE49-F238E27FC236}">
                <a16:creationId xmlns:a16="http://schemas.microsoft.com/office/drawing/2014/main" id="{77980C74-AF2A-4450-847A-E743B22A2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C55737-05B3-455B-BD3C-222C96B3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/>
          </a:bodyPr>
          <a:lstStyle/>
          <a:p>
            <a:r>
              <a:rPr lang="sk-SK" dirty="0"/>
              <a:t>ZAUJÍMAVOSTI</a:t>
            </a:r>
          </a:p>
        </p:txBody>
      </p:sp>
      <p:cxnSp>
        <p:nvCxnSpPr>
          <p:cNvPr id="43" name="Straight Connector 31">
            <a:extLst>
              <a:ext uri="{FF2B5EF4-FFF2-40B4-BE49-F238E27FC236}">
                <a16:creationId xmlns:a16="http://schemas.microsoft.com/office/drawing/2014/main" id="{E9CE1AD2-68C8-4D23-BCA6-A6714F325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30874" y="1996645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Rectangle 33">
            <a:extLst>
              <a:ext uri="{FF2B5EF4-FFF2-40B4-BE49-F238E27FC236}">
                <a16:creationId xmlns:a16="http://schemas.microsoft.com/office/drawing/2014/main" id="{698C92D5-DA82-49A4-B257-78C3125F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45" name="Zástupný objekt pre obsah 2">
            <a:extLst>
              <a:ext uri="{FF2B5EF4-FFF2-40B4-BE49-F238E27FC236}">
                <a16:creationId xmlns:a16="http://schemas.microsoft.com/office/drawing/2014/main" id="{B47452D6-65A6-4B71-B179-10F3A58888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060270"/>
              </p:ext>
            </p:extLst>
          </p:nvPr>
        </p:nvGraphicFramePr>
        <p:xfrm>
          <a:off x="1130270" y="2442114"/>
          <a:ext cx="9603878" cy="3823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8C7C9CA-446B-4EA0-B7EB-538807883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5"/>
    </mc:Choice>
    <mc:Fallback xmlns="">
      <p:transition spd="slow" advTm="6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DB56CED6-ACD4-43B1-BE53-1B579E8C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5B451061-F85B-40DB-92DA-1FD61C70C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1F836F1-51D4-4090-8E0D-97877F036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11">
            <a:extLst>
              <a:ext uri="{FF2B5EF4-FFF2-40B4-BE49-F238E27FC236}">
                <a16:creationId xmlns:a16="http://schemas.microsoft.com/office/drawing/2014/main" id="{CDE33292-50BA-4AED-A315-7A6ADB4B1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25" name="Rectangle 113">
            <a:extLst>
              <a:ext uri="{FF2B5EF4-FFF2-40B4-BE49-F238E27FC236}">
                <a16:creationId xmlns:a16="http://schemas.microsoft.com/office/drawing/2014/main" id="{FE93A4E5-9844-4C94-BE97-92EDCA2E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15">
            <a:extLst>
              <a:ext uri="{FF2B5EF4-FFF2-40B4-BE49-F238E27FC236}">
                <a16:creationId xmlns:a16="http://schemas.microsoft.com/office/drawing/2014/main" id="{652113E9-B822-4FC0-9815-D9FD422C4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3DF96C-D548-4D22-8A2C-18AB3646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90" y="1474969"/>
            <a:ext cx="3625885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/>
              <a:t>SCHÉMA ŠVÉDSKEHO DÔCHODKOVÉHO SYSTÉMU</a:t>
            </a:r>
          </a:p>
        </p:txBody>
      </p:sp>
      <p:cxnSp>
        <p:nvCxnSpPr>
          <p:cNvPr id="129" name="Straight Connector 117">
            <a:extLst>
              <a:ext uri="{FF2B5EF4-FFF2-40B4-BE49-F238E27FC236}">
                <a16:creationId xmlns:a16="http://schemas.microsoft.com/office/drawing/2014/main" id="{54CC25F9-2E48-48AB-8BC0-F5F26454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0988" y="807259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0" name="Group 119">
            <a:extLst>
              <a:ext uri="{FF2B5EF4-FFF2-40B4-BE49-F238E27FC236}">
                <a16:creationId xmlns:a16="http://schemas.microsoft.com/office/drawing/2014/main" id="{28665850-0FEB-436B-AD92-E1873CA4C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9497226-2365-4B3B-9781-1EA8B98DB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863181C-F135-428D-88EE-BDA1BF33E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FBBF4E2-8D2F-43D2-865D-87F0B3ED0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871" y="977099"/>
            <a:ext cx="6621291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8EF1841E-483F-48D2-BEE9-419DB846F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59C9410-83E0-4382-9205-407BA785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685B6-6CD7-4CEE-8A30-FAF39B15E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" name="Zástupný objekt pre obsah 15" descr="Obrázok, na ktorom je text&#10;&#10;Automaticky generovaný popis">
            <a:extLst>
              <a:ext uri="{FF2B5EF4-FFF2-40B4-BE49-F238E27FC236}">
                <a16:creationId xmlns:a16="http://schemas.microsoft.com/office/drawing/2014/main" id="{1C069EAF-65B3-4A65-97DA-42A978FC95F8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76" y="1655484"/>
            <a:ext cx="6604752" cy="2856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2" name="Písanie rukou 11">
                <a:extLst>
                  <a:ext uri="{FF2B5EF4-FFF2-40B4-BE49-F238E27FC236}">
                    <a16:creationId xmlns:a16="http://schemas.microsoft.com/office/drawing/2014/main" id="{FE4D40BE-FA83-4332-B89A-1DEBF27369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30199" y="4657499"/>
              <a:ext cx="2" cy="2"/>
            </p14:xfrm>
          </p:contentPart>
        </mc:Choice>
        <mc:Fallback xmlns="">
          <p:pic>
            <p:nvPicPr>
              <p:cNvPr id="12" name="Písanie rukou 11">
                <a:extLst>
                  <a:ext uri="{FF2B5EF4-FFF2-40B4-BE49-F238E27FC236}">
                    <a16:creationId xmlns:a16="http://schemas.microsoft.com/office/drawing/2014/main" id="{FE4D40BE-FA83-4332-B89A-1DEBF27369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30199" y="46574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E4C35DB1-8403-468B-97E3-D39DC4C94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30"/>
    </mc:Choice>
    <mc:Fallback xmlns="">
      <p:transition spd="slow" advTm="6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CFB2F3-3924-4FDB-AE49-AEE6A7B5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pPr algn="ctr"/>
            <a:r>
              <a:rPr lang="sk-SK" sz="2700" dirty="0"/>
              <a:t>KVÁZI PILIER– Guarantee pension</a:t>
            </a:r>
          </a:p>
        </p:txBody>
      </p: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ástupný objekt pre obsah 2">
            <a:extLst>
              <a:ext uri="{FF2B5EF4-FFF2-40B4-BE49-F238E27FC236}">
                <a16:creationId xmlns:a16="http://schemas.microsoft.com/office/drawing/2014/main" id="{8BD5D74C-64C4-407E-B670-0ED3599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336" y="1600199"/>
            <a:ext cx="6169702" cy="4297680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endParaRPr lang="sk-SK" dirty="0"/>
          </a:p>
          <a:p>
            <a:r>
              <a:rPr lang="sk-SK" sz="3200" dirty="0"/>
              <a:t>z verejných financií</a:t>
            </a:r>
          </a:p>
          <a:p>
            <a:r>
              <a:rPr lang="sk-SK" sz="3200" dirty="0"/>
              <a:t>dorovnanie na minimálny dôchodok </a:t>
            </a:r>
          </a:p>
          <a:p>
            <a:r>
              <a:rPr lang="sk-SK" sz="3200" dirty="0"/>
              <a:t>nárok na poberanie garantovaného dôchodku v plnej výške je od 65 rokov  </a:t>
            </a:r>
          </a:p>
          <a:p>
            <a:r>
              <a:rPr lang="sk-SK" sz="3200" dirty="0"/>
              <a:t>obyvateľ Švédska aspoň 40 rokov od 25. roku života </a:t>
            </a:r>
          </a:p>
          <a:p>
            <a:r>
              <a:rPr lang="sk-SK" sz="3200" dirty="0"/>
              <a:t>získanie aspoň časti garantovaného dôchodku sú 3 roky</a:t>
            </a:r>
          </a:p>
          <a:p>
            <a:r>
              <a:rPr lang="sk-SK" sz="3200" dirty="0"/>
              <a:t>maximálny garantovaný dôchodok  je SEK 99 312 (približne 9 146 €) alebo 25% z hrubého priemerného ročného zárobku</a:t>
            </a:r>
          </a:p>
          <a:p>
            <a:r>
              <a:rPr lang="sk-SK" sz="3200" dirty="0"/>
              <a:t>príspevok na bývanie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E1AF8A9-E4DE-4EA3-B309-46F2258D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81"/>
    </mc:Choice>
    <mc:Fallback xmlns="">
      <p:transition spd="slow" advTm="8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CFB2F3-3924-4FDB-AE49-AEE6A7B5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pPr algn="ctr"/>
            <a:r>
              <a:rPr lang="sk-SK" sz="2700" dirty="0"/>
              <a:t>1. PILIER</a:t>
            </a:r>
          </a:p>
        </p:txBody>
      </p: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ástupný objekt pre obsah 2">
            <a:extLst>
              <a:ext uri="{FF2B5EF4-FFF2-40B4-BE49-F238E27FC236}">
                <a16:creationId xmlns:a16="http://schemas.microsoft.com/office/drawing/2014/main" id="{8BD5D74C-64C4-407E-B670-0ED3599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0" y="2301535"/>
            <a:ext cx="6362853" cy="4297680"/>
          </a:xfrm>
        </p:spPr>
        <p:txBody>
          <a:bodyPr anchor="ctr">
            <a:normAutofit/>
          </a:bodyPr>
          <a:lstStyle/>
          <a:p>
            <a:r>
              <a:rPr lang="sk-SK" dirty="0"/>
              <a:t>povinný</a:t>
            </a:r>
          </a:p>
          <a:p>
            <a:r>
              <a:rPr lang="sk-SK" dirty="0"/>
              <a:t>nový a starý dôchodkový systém</a:t>
            </a:r>
          </a:p>
          <a:p>
            <a:r>
              <a:rPr lang="sk-SK" dirty="0"/>
              <a:t>nárok na poberanie dôchodku vzniká po dovŕšení 62 rokov</a:t>
            </a:r>
          </a:p>
          <a:p>
            <a:r>
              <a:rPr lang="sk-SK" dirty="0"/>
              <a:t>obyvateľ Švédska minimálne 40 rokov</a:t>
            </a:r>
          </a:p>
          <a:p>
            <a:r>
              <a:rPr lang="sk-SK" dirty="0"/>
              <a:t>dôchodkové limity – dolný limit: 1 809 € ročne	 		             horný limit: 44 425 € ročne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35BF56-10AA-4A44-B37A-2F84BCF6D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23"/>
    </mc:Choice>
    <mc:Fallback xmlns="">
      <p:transition spd="slow" advTm="12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CFB2F3-3924-4FDB-AE49-AEE6A7B5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pPr algn="ctr"/>
            <a:r>
              <a:rPr lang="sk-SK" sz="2700" dirty="0"/>
              <a:t>1. PILIER</a:t>
            </a:r>
          </a:p>
        </p:txBody>
      </p: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ástupný objekt pre obsah 2">
            <a:extLst>
              <a:ext uri="{FF2B5EF4-FFF2-40B4-BE49-F238E27FC236}">
                <a16:creationId xmlns:a16="http://schemas.microsoft.com/office/drawing/2014/main" id="{8BD5D74C-64C4-407E-B670-0ED3599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0" y="2301535"/>
            <a:ext cx="6362853" cy="4297680"/>
          </a:xfrm>
        </p:spPr>
        <p:txBody>
          <a:bodyPr anchor="ctr">
            <a:normAutofit/>
          </a:bodyPr>
          <a:lstStyle/>
          <a:p>
            <a:r>
              <a:rPr lang="sk-SK" dirty="0"/>
              <a:t>Income pension (NDC) a Premium pension (DC)</a:t>
            </a:r>
          </a:p>
          <a:p>
            <a:r>
              <a:rPr lang="sk-SK" dirty="0"/>
              <a:t>Povinné odvody 18,5% -&gt; Income pension 16%</a:t>
            </a:r>
          </a:p>
          <a:p>
            <a:pPr marL="0" indent="0">
              <a:buNone/>
            </a:pPr>
            <a:r>
              <a:rPr lang="sk-SK" sz="2000" dirty="0"/>
              <a:t>			      Premium pension 2,5%</a:t>
            </a:r>
          </a:p>
          <a:p>
            <a:r>
              <a:rPr lang="sk-SK" dirty="0"/>
              <a:t>1. pilier + kvázi pilier = cca 60,9% dôchodku jednotlivca</a:t>
            </a:r>
          </a:p>
          <a:p>
            <a:pPr marL="0" indent="0">
              <a:buNone/>
            </a:pPr>
            <a:endParaRPr lang="sk-SK" sz="2000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0FC1E2-B48E-4D1C-A019-3738BD438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84"/>
    </mc:Choice>
    <mc:Fallback xmlns="">
      <p:transition spd="slow" advTm="5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CFB2F3-3924-4FDB-AE49-AEE6A7B5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pPr algn="ctr"/>
            <a:r>
              <a:rPr lang="sk-SK" sz="2700" dirty="0"/>
              <a:t>1. PILIER - </a:t>
            </a:r>
            <a:r>
              <a:rPr lang="sk-SK" sz="2800" dirty="0"/>
              <a:t>Income pension (NDC)</a:t>
            </a:r>
            <a:endParaRPr lang="sk-SK" sz="2700" dirty="0"/>
          </a:p>
        </p:txBody>
      </p: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ástupný objekt pre obsah 2">
            <a:extLst>
              <a:ext uri="{FF2B5EF4-FFF2-40B4-BE49-F238E27FC236}">
                <a16:creationId xmlns:a16="http://schemas.microsoft.com/office/drawing/2014/main" id="{8BD5D74C-64C4-407E-B670-0ED3599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1" y="1600199"/>
            <a:ext cx="6169703" cy="4297680"/>
          </a:xfrm>
        </p:spPr>
        <p:txBody>
          <a:bodyPr anchor="ctr">
            <a:normAutofit/>
          </a:bodyPr>
          <a:lstStyle/>
          <a:p>
            <a:r>
              <a:rPr lang="sk-SK" dirty="0"/>
              <a:t>u</a:t>
            </a:r>
            <a:r>
              <a:rPr lang="en-US" dirty="0" err="1"/>
              <a:t>pravený</a:t>
            </a:r>
            <a:r>
              <a:rPr lang="sk-SK" dirty="0"/>
              <a:t> </a:t>
            </a:r>
            <a:r>
              <a:rPr lang="en-US" dirty="0"/>
              <a:t>„pay as you go“</a:t>
            </a:r>
            <a:r>
              <a:rPr lang="sk-SK" dirty="0"/>
              <a:t> </a:t>
            </a:r>
            <a:r>
              <a:rPr lang="en-US" dirty="0"/>
              <a:t>syst</a:t>
            </a:r>
            <a:r>
              <a:rPr lang="sk-SK" dirty="0"/>
              <a:t>é</a:t>
            </a:r>
            <a:r>
              <a:rPr lang="en-US" dirty="0"/>
              <a:t>m</a:t>
            </a:r>
            <a:endParaRPr lang="sk-SK" dirty="0"/>
          </a:p>
          <a:p>
            <a:r>
              <a:rPr lang="sk-SK" dirty="0"/>
              <a:t>virtuálne dôchodkové účty</a:t>
            </a:r>
          </a:p>
          <a:p>
            <a:r>
              <a:rPr lang="sk-SK" dirty="0"/>
              <a:t>krytí sú všetci od 16 rokov</a:t>
            </a:r>
          </a:p>
          <a:p>
            <a:r>
              <a:rPr lang="sk-SK" dirty="0"/>
              <a:t>rovnovážny mechanizmus</a:t>
            </a:r>
            <a:br>
              <a:rPr lang="en-US" dirty="0"/>
            </a:br>
            <a:r>
              <a:rPr lang="sk-SK" dirty="0"/>
              <a:t> </a:t>
            </a:r>
            <a:br>
              <a:rPr lang="sk-SK" dirty="0"/>
            </a:br>
            <a:endParaRPr lang="sk-SK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DD8F7F-73CC-422D-B268-D4420858B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84"/>
    </mc:Choice>
    <mc:Fallback xmlns="">
      <p:transition spd="slow" advTm="9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A26075-5054-43D3-B08F-31846405C0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34696" y="1716698"/>
                <a:ext cx="9520158" cy="1049235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sk-SK" sz="1800" b="0" i="1" smtClean="0"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sk-SK" sz="1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sk-SK" sz="18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k-SK" sz="180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sk-SK" sz="1800" i="0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sk-SK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sk-SK" sz="1800" i="0" dirty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limLoc m:val="undOvr"/>
                            <m:grow m:val="on"/>
                            <m:ctrlPr>
                              <a:rPr lang="sk-SK" sz="1800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sk-SK" sz="1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sk-SK" sz="1800" i="0" dirty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sk-SK" sz="1800" i="0" dirty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p>
                          <m:e>
                            <m:f>
                              <m:fPr>
                                <m:ctrlPr>
                                  <a:rPr lang="sk-SK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sk-SK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sk-SK" sz="18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sk-SK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sk-SK" sz="1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k-SK" sz="1800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nary>
                      </m:e>
                    </m:nary>
                  </m:oMath>
                </a14:m>
                <a:r>
                  <a:rPr lang="sk-SK" sz="1800" dirty="0"/>
                  <a:t>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A26075-5054-43D3-B08F-31846405C0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34696" y="1716698"/>
                <a:ext cx="9520158" cy="1049235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233103DC-643E-4E5F-9814-D39232DF43A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51788818"/>
                  </p:ext>
                </p:extLst>
              </p:nvPr>
            </p:nvGraphicFramePr>
            <p:xfrm>
              <a:off x="1010532" y="2499360"/>
              <a:ext cx="10170935" cy="376701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233103DC-643E-4E5F-9814-D39232DF43A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51788818"/>
                  </p:ext>
                </p:extLst>
              </p:nvPr>
            </p:nvGraphicFramePr>
            <p:xfrm>
              <a:off x="1010532" y="2499360"/>
              <a:ext cx="10170935" cy="376701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2D1A4A-E6E2-4A63-B35E-2275AB1177DD}"/>
                  </a:ext>
                </a:extLst>
              </p:cNvPr>
              <p:cNvSpPr txBox="1"/>
              <p:nvPr/>
            </p:nvSpPr>
            <p:spPr>
              <a:xfrm>
                <a:off x="4607667" y="884194"/>
                <a:ext cx="3374136" cy="722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/>
                  <a:t>Anuita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sz="2800" b="0" i="1" smtClean="0">
                            <a:latin typeface="Cambria Math" panose="02040503050406030204" pitchFamily="18" charset="0"/>
                          </a:rPr>
                          <m:t>𝑁𝑎𝑠𝑝𝑜𝑟𝑒𝑛</m:t>
                        </m:r>
                        <m:r>
                          <a:rPr lang="sk-SK" sz="2800" b="0" i="1" smtClean="0">
                            <a:latin typeface="Cambria Math" panose="02040503050406030204" pitchFamily="18" charset="0"/>
                          </a:rPr>
                          <m:t>á </m:t>
                        </m:r>
                        <m:r>
                          <a:rPr lang="sk-SK" sz="2800" b="0" i="1" smtClean="0">
                            <a:latin typeface="Cambria Math" panose="02040503050406030204" pitchFamily="18" charset="0"/>
                          </a:rPr>
                          <m:t>𝑠𝑢𝑚𝑎</m:t>
                        </m:r>
                      </m:num>
                      <m:den>
                        <m:r>
                          <a:rPr lang="sk-SK" sz="28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den>
                    </m:f>
                  </m:oMath>
                </a14:m>
                <a:endParaRPr lang="sk-SK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2D1A4A-E6E2-4A63-B35E-2275AB117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667" y="884194"/>
                <a:ext cx="3374136" cy="722698"/>
              </a:xfrm>
              <a:prstGeom prst="rect">
                <a:avLst/>
              </a:prstGeom>
              <a:blipFill>
                <a:blip r:embed="rId14"/>
                <a:stretch>
                  <a:fillRect l="-162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390F0B2-B76C-4132-997C-4555B9766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50"/>
    </mc:Choice>
    <mc:Fallback xmlns="">
      <p:transition spd="slow" advTm="5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CFB2F3-3924-4FDB-AE49-AEE6A7B5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pPr algn="ctr"/>
            <a:r>
              <a:rPr lang="sk-SK" sz="2700" dirty="0"/>
              <a:t>1. PILIER - </a:t>
            </a:r>
            <a:r>
              <a:rPr lang="sk-SK" sz="2800" dirty="0"/>
              <a:t>Premium pension (DC)</a:t>
            </a:r>
            <a:endParaRPr lang="sk-SK" sz="2700" dirty="0"/>
          </a:p>
        </p:txBody>
      </p: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ástupný objekt pre obsah 2">
            <a:extLst>
              <a:ext uri="{FF2B5EF4-FFF2-40B4-BE49-F238E27FC236}">
                <a16:creationId xmlns:a16="http://schemas.microsoft.com/office/drawing/2014/main" id="{8BD5D74C-64C4-407E-B670-0ED359940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295" y="2571416"/>
            <a:ext cx="6169703" cy="4297680"/>
          </a:xfrm>
        </p:spPr>
        <p:txBody>
          <a:bodyPr anchor="ctr">
            <a:normAutofit fontScale="85000" lnSpcReduction="10000"/>
          </a:bodyPr>
          <a:lstStyle/>
          <a:p>
            <a:r>
              <a:rPr lang="sk-SK" dirty="0"/>
              <a:t>plne sporivý systém – súkromné dôchodkové účty</a:t>
            </a:r>
          </a:p>
          <a:p>
            <a:r>
              <a:rPr lang="sk-SK" dirty="0"/>
              <a:t>špeciálny investičný fond AP7</a:t>
            </a:r>
          </a:p>
          <a:p>
            <a:r>
              <a:rPr lang="sk-SK" dirty="0"/>
              <a:t>materská dovolenka, PN, štúdium... – odvody platí štát</a:t>
            </a:r>
          </a:p>
          <a:p>
            <a:r>
              <a:rPr lang="sk-SK" dirty="0"/>
              <a:t>dedičné zisky</a:t>
            </a:r>
          </a:p>
          <a:p>
            <a:r>
              <a:rPr lang="sk-SK" dirty="0"/>
              <a:t>2 spôsoby vyplácania: </a:t>
            </a:r>
          </a:p>
          <a:p>
            <a:pPr marL="0" indent="0">
              <a:buNone/>
            </a:pPr>
            <a:r>
              <a:rPr lang="sk-SK" dirty="0"/>
              <a:t>	1) zakúpenie nominálnej anuity, predchádza 	investičnému riziku</a:t>
            </a:r>
            <a:br>
              <a:rPr lang="sk-SK" dirty="0"/>
            </a:br>
            <a:r>
              <a:rPr lang="sk-SK" dirty="0"/>
              <a:t>	2) zakúpenie variabilnej anuity, prostriedky 	ostávajú v podielových fondoch, jej výška 	závisí od výnosnosti fondu</a:t>
            </a:r>
          </a:p>
          <a:p>
            <a:pPr marL="0" indent="0">
              <a:buNone/>
            </a:pPr>
            <a:br>
              <a:rPr lang="sk-SK" dirty="0"/>
            </a:b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6BF534-D774-4B30-8B69-73A876468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64"/>
    </mc:Choice>
    <mc:Fallback xmlns="">
      <p:transition spd="slow" advTm="10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éria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677</Words>
  <Application>Microsoft Office PowerPoint</Application>
  <PresentationFormat>Widescreen</PresentationFormat>
  <Paragraphs>82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 Math</vt:lpstr>
      <vt:lpstr>Palatino Linotype</vt:lpstr>
      <vt:lpstr>Galéria</vt:lpstr>
      <vt:lpstr>ŠVÉDSKO DÔCHODKOVÝ SYSTÉM  </vt:lpstr>
      <vt:lpstr>ZAUJÍMAVOSTI</vt:lpstr>
      <vt:lpstr>SCHÉMA ŠVÉDSKEHO DÔCHODKOVÉHO SYSTÉMU</vt:lpstr>
      <vt:lpstr>KVÁZI PILIER– Guarantee pension</vt:lpstr>
      <vt:lpstr>1. PILIER</vt:lpstr>
      <vt:lpstr>1. PILIER</vt:lpstr>
      <vt:lpstr>1. PILIER - Income pension (NDC)</vt:lpstr>
      <vt:lpstr>AD=∑129_(k=n)^∞▒∑129_(x=0)^11▒(P(k,x)F(n,k,x))/12  </vt:lpstr>
      <vt:lpstr>1. PILIER - Premium pension (DC)</vt:lpstr>
      <vt:lpstr>2. PILIER -  OCCUPATIONAL PENSION</vt:lpstr>
      <vt:lpstr>Zamestnanecké systémy</vt:lpstr>
      <vt:lpstr>3. PILIER -  PRIVATE PENSION</vt:lpstr>
      <vt:lpstr>Zdroje</vt:lpstr>
      <vt:lpstr>ĎAKUJEME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ŠVÉDSKO DÔCHODKOVÝ SYSTÉM</dc:title>
  <dc:creator>Andrea Kičurová</dc:creator>
  <cp:lastModifiedBy>Karin</cp:lastModifiedBy>
  <cp:revision>66</cp:revision>
  <dcterms:created xsi:type="dcterms:W3CDTF">2020-04-15T11:32:09Z</dcterms:created>
  <dcterms:modified xsi:type="dcterms:W3CDTF">2020-04-30T17:43:28Z</dcterms:modified>
</cp:coreProperties>
</file>