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6" r:id="rId4"/>
    <p:sldId id="267" r:id="rId5"/>
    <p:sldId id="268" r:id="rId6"/>
    <p:sldId id="269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70" r:id="rId15"/>
    <p:sldId id="271" r:id="rId1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0DF27-2F37-4587-8F6B-81B6AED63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770D0E-E6CF-499E-BD68-E44E0C1F6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E6AD3-91AB-4794-B3DE-78C0BD933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F8A6-7EFB-4C5E-BAD0-791445B92ED9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4E3D2-6373-4B75-A7C7-CE6433D33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57019-A210-4951-96AA-E39AD0D86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051F-A770-41FD-AF9A-724E084D46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8022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095C0-839B-430D-99A7-00898509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CF7FB8-8C1C-4811-8A29-EB4D38E11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9204-3551-4902-B76D-D7ABF805A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F8A6-7EFB-4C5E-BAD0-791445B92ED9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7FEBF-BCCA-4E0C-A4E5-E58CF4BF9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70AB5-343E-4445-B775-D489C1847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051F-A770-41FD-AF9A-724E084D46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8373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49452C-3F77-4981-9B48-9B50BA9BEE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05BB1B-E5E8-4F32-A7B9-4592D19AAA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E68EA-951C-428B-A990-42952F03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F8A6-7EFB-4C5E-BAD0-791445B92ED9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4D684-AEAE-4B46-8EE0-00CD792B1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5E3AD-7E4E-4674-80DD-3377CC0FD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051F-A770-41FD-AF9A-724E084D46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0712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3BF5-8B57-468D-AE4A-7F7AFEB36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FB6BC-DFCD-4C9A-B526-22A67DFF5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73254-1153-4BAA-8C5F-1FB16DE5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F8A6-7EFB-4C5E-BAD0-791445B92ED9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D3B33-E784-4ECC-B7D6-921627AF7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C29C0-640D-4272-81F9-8A766386E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051F-A770-41FD-AF9A-724E084D46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49159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AA21-23CB-4B07-AC74-89F5DE45F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5C9E5-E16D-4B95-9745-DF19CD496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6648F-A33F-4BBD-928D-13FE58511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F8A6-7EFB-4C5E-BAD0-791445B92ED9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8E8D1-2A81-4030-9B51-96D0AEB3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E69D7-6E8A-43EB-8548-2635853F5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051F-A770-41FD-AF9A-724E084D46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7424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210CD-477A-40C7-B1CB-91C411F46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06788-875F-4526-8F5E-62F9BC41F3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DA6F7B-0677-4342-897F-A8F8D318B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E08C37-384F-420C-9BCD-833446E4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F8A6-7EFB-4C5E-BAD0-791445B92ED9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9254D-7611-4646-A468-A523C474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0E7F7-FF91-4D8D-AA6E-758F0EF6B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051F-A770-41FD-AF9A-724E084D46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989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C8B94-2DDD-4E44-AC43-F1E7D77BF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88491-A786-43EC-80AD-D657A81C2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CC1155-E114-4439-B094-62F7088D6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502EC-9D2E-48B4-89BF-45DBBFDAF7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6993F0-1854-4B62-9292-9D415B1DAF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AC5952-FF6A-4ADB-A400-07285B0D5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F8A6-7EFB-4C5E-BAD0-791445B92ED9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53A0B9-FAD2-4938-93E0-DFC1CE7C3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518725-1063-4271-AF82-9599310A7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051F-A770-41FD-AF9A-724E084D46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6054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21B2-E651-4BB9-A417-4DDE28178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68BB4B-21FF-4BCF-A8BE-300886F4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F8A6-7EFB-4C5E-BAD0-791445B92ED9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29CC97-8B4B-482E-A825-08B7AC3C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E47B6-1720-4F93-9226-430B34F94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051F-A770-41FD-AF9A-724E084D46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743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098226-26DC-4B0D-A19D-2025B3FD8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F8A6-7EFB-4C5E-BAD0-791445B92ED9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B278B1-3DBF-4687-9EBD-D45A0E32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890FC-B028-4E17-A1E3-A2B82FBDB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051F-A770-41FD-AF9A-724E084D46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1260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5399-F1B2-4A8B-BCD7-4A994763D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B283E-2283-4B41-B439-7C4FCFCA2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61989D-02C1-4418-874B-04A43796B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1D590C-A594-4692-B024-7226CCA63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F8A6-7EFB-4C5E-BAD0-791445B92ED9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90276-36EF-416A-90E5-929DE85D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7AD64A-8695-45E7-93BC-CC0F62350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051F-A770-41FD-AF9A-724E084D46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2854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7497E-E864-4FF9-BF87-44A6CDA55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8AEB29-817F-4D59-9AD4-B477F348C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60208-142E-4F1C-9ED1-C95560625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1BD129-E3B5-4D24-BC21-92D638576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F8A6-7EFB-4C5E-BAD0-791445B92ED9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A376F1-1264-4F7B-9C73-803EB02F6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10E97-E38D-47EA-A5EB-5ABF25CFD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051F-A770-41FD-AF9A-724E084D46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58864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1DCF4F-A082-4442-8756-BBC81BA6F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298E0-36B2-462F-83D2-89D663A7E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6CEFD-7D29-4035-83D2-592928D29A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9F8A6-7EFB-4C5E-BAD0-791445B92ED9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65DE6-213B-42AA-8D31-E2F1536F4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856C1-ADFE-44C1-9472-80E13CAA6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2051F-A770-41FD-AF9A-724E084D46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221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92FF0-211B-4308-B215-E51D103F5D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Mýty v dôchodkových reformách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1442FF-3069-4E48-89FE-99C8290A84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Mikuláš David Zeman, 1mPMŠ</a:t>
            </a:r>
          </a:p>
          <a:p>
            <a:r>
              <a:rPr lang="sk-SK" dirty="0"/>
              <a:t>Denis </a:t>
            </a:r>
            <a:r>
              <a:rPr lang="sk-SK" dirty="0" err="1"/>
              <a:t>Škamla</a:t>
            </a:r>
            <a:r>
              <a:rPr lang="sk-SK" dirty="0"/>
              <a:t>, 1mPMŠ</a:t>
            </a:r>
          </a:p>
          <a:p>
            <a:r>
              <a:rPr lang="sk-SK" dirty="0"/>
              <a:t>Filip, Windows </a:t>
            </a:r>
            <a:r>
              <a:rPr lang="sk-SK" dirty="0" err="1"/>
              <a:t>Voice</a:t>
            </a:r>
            <a:endParaRPr lang="sk-SK" dirty="0"/>
          </a:p>
        </p:txBody>
      </p:sp>
      <p:pic>
        <p:nvPicPr>
          <p:cNvPr id="4" name="uvod">
            <a:hlinkClick r:id="" action="ppaction://media"/>
            <a:extLst>
              <a:ext uri="{FF2B5EF4-FFF2-40B4-BE49-F238E27FC236}">
                <a16:creationId xmlns:a16="http://schemas.microsoft.com/office/drawing/2014/main" id="{EF58A831-D944-4D2F-AD97-6410BDC6A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4318" y="59190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0CCB3-110C-471E-862E-61BEF35BB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285"/>
            <a:ext cx="10515600" cy="3089429"/>
          </a:xfrm>
        </p:spPr>
        <p:txBody>
          <a:bodyPr/>
          <a:lstStyle/>
          <a:p>
            <a:pPr marL="0" indent="0">
              <a:buNone/>
            </a:pPr>
            <a:r>
              <a:rPr lang="sk-SK" sz="2000" dirty="0"/>
              <a:t>Administratívne náklady spojené s akýmkoľvek systémom jednotlivých účtov možno rozdelené na tri zložky: </a:t>
            </a:r>
          </a:p>
          <a:p>
            <a:pPr marL="514350" indent="-514350">
              <a:buFont typeface="+mj-lt"/>
              <a:buAutoNum type="arabicPeriod"/>
            </a:pPr>
            <a:r>
              <a:rPr lang="sk-SK" sz="2000" b="1" dirty="0"/>
              <a:t>pomer akumulácie</a:t>
            </a:r>
            <a:r>
              <a:rPr lang="sk-SK" sz="2000" dirty="0"/>
              <a:t> - riadenie fondov, administratívne náklady, </a:t>
            </a:r>
          </a:p>
          <a:p>
            <a:pPr marL="514350" indent="-514350">
              <a:buFont typeface="+mj-lt"/>
              <a:buAutoNum type="arabicPeriod"/>
            </a:pPr>
            <a:r>
              <a:rPr lang="sk-SK" sz="2000" b="1" dirty="0"/>
              <a:t>pomer zmeny</a:t>
            </a:r>
            <a:r>
              <a:rPr lang="sk-SK" sz="2000" dirty="0"/>
              <a:t> - dodatočné náklady spôsobené nekonzistentným prispievaním, náklady na prechod od jedného finančného poskytovateľa k inému, úplné zastavenie príspevkov, </a:t>
            </a:r>
          </a:p>
          <a:p>
            <a:pPr marL="514350" indent="-514350">
              <a:buFont typeface="+mj-lt"/>
              <a:buAutoNum type="arabicPeriod"/>
            </a:pPr>
            <a:r>
              <a:rPr lang="sk-SK" sz="2000" b="1" dirty="0"/>
              <a:t>Pomer </a:t>
            </a:r>
            <a:r>
              <a:rPr lang="sk-SK" sz="2000" b="1" dirty="0" err="1"/>
              <a:t>anuitizácie</a:t>
            </a:r>
            <a:r>
              <a:rPr lang="sk-SK" sz="2000" dirty="0"/>
              <a:t> - náklady na konverziu účtu na anuitu po odchode do dôchodku.  </a:t>
            </a:r>
          </a:p>
          <a:p>
            <a:pPr marL="0" indent="0">
              <a:buNone/>
            </a:pPr>
            <a:r>
              <a:rPr lang="sk-SK" sz="2000" dirty="0"/>
              <a:t>S prihliadnutím na interakcie sa odhaduje že v priemere 40 až 45 percent hodnoty účtov je spotrebovaných na rôzne poplatky.</a:t>
            </a:r>
          </a:p>
          <a:p>
            <a:pPr marL="0" indent="0">
              <a:buNone/>
            </a:pPr>
            <a:endParaRPr lang="sk-SK" dirty="0"/>
          </a:p>
          <a:p>
            <a:pPr marL="514350" indent="-514350">
              <a:buFont typeface="+mj-lt"/>
              <a:buAutoNum type="arabicPeriod"/>
            </a:pPr>
            <a:endParaRPr lang="sk-SK" dirty="0"/>
          </a:p>
          <a:p>
            <a:pPr marL="514350" indent="-514350">
              <a:buFont typeface="+mj-lt"/>
              <a:buAutoNum type="arabicPeriod"/>
            </a:pPr>
            <a:endParaRPr lang="sk-SK" dirty="0"/>
          </a:p>
        </p:txBody>
      </p:sp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F54EFF71-EB9F-4161-BB4A-AAA6BA4CE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0118" y="58833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7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521C9-18B7-4A8F-B190-008BDFEC4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2700" b="1" dirty="0"/>
              <a:t>Mýtus #8: Neefektívne vlády poskytujú odôvodnenie pre súkromné plány s definovanými príspevkami.</a:t>
            </a:r>
            <a:r>
              <a:rPr lang="sk-SK" b="1" dirty="0"/>
              <a:t> </a:t>
            </a:r>
            <a:br>
              <a:rPr lang="sk-SK" dirty="0"/>
            </a:b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BC3CC-A40A-430D-B614-9970F1722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83479"/>
          </a:xfrm>
        </p:spPr>
        <p:txBody>
          <a:bodyPr>
            <a:normAutofit lnSpcReduction="10000"/>
          </a:bodyPr>
          <a:lstStyle/>
          <a:p>
            <a:r>
              <a:rPr lang="sk-SK" sz="2000" dirty="0"/>
              <a:t>zástancovia individuálnych účtov tvrdia, že skorumpované a neefektívne vlády poskytujú silnú motiváciu pre odklon od verejných systémov k súkromným </a:t>
            </a:r>
          </a:p>
          <a:p>
            <a:r>
              <a:rPr lang="sk-SK" sz="2000" dirty="0"/>
              <a:t>aj v súkromnom systéme sú vládne nariadenia nevyhnutné aby sa predišlo investíciám, ktoré sú príliš riskantné </a:t>
            </a:r>
          </a:p>
          <a:p>
            <a:r>
              <a:rPr lang="sk-SK" sz="2000" dirty="0"/>
              <a:t>vláda ktorá je neefektívna a skorumpovaná pri spravovaní verejného </a:t>
            </a:r>
            <a:r>
              <a:rPr lang="sk-SK" sz="2000" dirty="0" err="1"/>
              <a:t>dôhodkového</a:t>
            </a:r>
            <a:r>
              <a:rPr lang="sk-SK" sz="2000" dirty="0"/>
              <a:t> systému  bude neefektívna a skorumpovaná pri regulácií súkromného dôchodkového systému </a:t>
            </a:r>
          </a:p>
          <a:p>
            <a:pPr marL="0" indent="0">
              <a:buNone/>
            </a:pPr>
            <a:r>
              <a:rPr lang="sk-SK" sz="2000" dirty="0"/>
              <a:t>Transparentnosť a zložitosť: </a:t>
            </a:r>
          </a:p>
          <a:p>
            <a:r>
              <a:rPr lang="sk-SK" sz="2000" dirty="0"/>
              <a:t>verejný dôchodkový systém v ktorom sa investuje do štátnych dlhopisov a do indexov je jednoducho sledovateľný -&gt; obmedzený priestor na zneužívanie </a:t>
            </a:r>
          </a:p>
          <a:p>
            <a:r>
              <a:rPr lang="sk-SK" sz="2000" dirty="0"/>
              <a:t>vládny regulačný systém (súkromného dôchodkového systému) môže byť pomerne zložitý -&gt; zvýšený potenciál pre korupciu </a:t>
            </a:r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r>
              <a:rPr lang="sk-SK" sz="2000" dirty="0"/>
              <a:t>Vládna korupcia a </a:t>
            </a:r>
            <a:r>
              <a:rPr lang="sk-SK" sz="2000" dirty="0" err="1"/>
              <a:t>neefektivita</a:t>
            </a:r>
            <a:r>
              <a:rPr lang="sk-SK" sz="2000" dirty="0"/>
              <a:t> môže byť rovnako nebezpečná pri verejných aj súkromných dôchodkových systémoch.</a:t>
            </a:r>
          </a:p>
        </p:txBody>
      </p:sp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ECE60E28-2053-4793-A2FC-4B195988A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0118" y="58868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1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CC773-3253-405A-BF1D-FEE9982C0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2700" b="1" dirty="0"/>
              <a:t>Mýtus #9: Politika </a:t>
            </a:r>
            <a:r>
              <a:rPr lang="sk-SK" sz="2700" b="1" dirty="0" err="1"/>
              <a:t>bailout</a:t>
            </a:r>
            <a:r>
              <a:rPr lang="sk-SK" sz="2700" b="1" dirty="0"/>
              <a:t>-u je horšia pri verejných plánoch s definovanými dávkami. </a:t>
            </a:r>
            <a:br>
              <a:rPr lang="sk-SK" dirty="0"/>
            </a:b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9AD1A-C587-425E-9B26-021674F07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b="1" dirty="0" err="1"/>
              <a:t>Bailout</a:t>
            </a:r>
            <a:r>
              <a:rPr lang="sk-SK" sz="2000" dirty="0"/>
              <a:t> je ekonomický pojem, ktorým sa označuje finančná pomoc či vnútorná záchrana pred bankrotom.</a:t>
            </a:r>
          </a:p>
          <a:p>
            <a:r>
              <a:rPr lang="sk-SK" sz="2000" dirty="0"/>
              <a:t>vláda bude pod väčším tlakom na sociálnu ochranu pri verejnom systéme so stanovenými dávkami, ako pri súkromnom systéme s definovaný príspevkom </a:t>
            </a:r>
          </a:p>
          <a:p>
            <a:r>
              <a:rPr lang="sk-SK" sz="2000" dirty="0"/>
              <a:t>vláda zasiahne, ak nejaká finančná katastrofa postihne netriviálny počet obyvateľov krajiny </a:t>
            </a:r>
          </a:p>
          <a:p>
            <a:r>
              <a:rPr lang="sk-SK" sz="2000" dirty="0"/>
              <a:t>ak vláda nezvládne reguláciu súkromného sektora a jednotlivci budú investovať do rizikových cenných papierov, postihnutí sa obrátia na vládu </a:t>
            </a:r>
          </a:p>
          <a:p>
            <a:r>
              <a:rPr lang="sk-SK" sz="2000" dirty="0"/>
              <a:t>vlády často poskytujú akúsi záruku na výnosy získané v rámci individuálnych účtov </a:t>
            </a:r>
          </a:p>
          <a:p>
            <a:r>
              <a:rPr lang="sk-SK" sz="2000" dirty="0"/>
              <a:t>Väčšina krajín, ktoré zaviedli povinný druhý pilier, boli tiež nútené ponúknuť nejakú formu záruky na výnosy druhého piliera.  </a:t>
            </a:r>
          </a:p>
          <a:p>
            <a:pPr marL="0" indent="0">
              <a:buNone/>
            </a:pPr>
            <a:r>
              <a:rPr lang="sk-SK" sz="2000" dirty="0"/>
              <a:t>Tieto záruky v konečnom dôsledku znamenajú určitý typ zabezpečenia vládou. </a:t>
            </a:r>
          </a:p>
          <a:p>
            <a:endParaRPr lang="sk-SK" sz="2000" dirty="0"/>
          </a:p>
        </p:txBody>
      </p:sp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id="{64B55E53-70C9-48B5-9DC0-1FE3BA555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0118" y="5933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A9828-278A-4AA3-9010-E6CBB567C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/>
              <a:t>Mýtus #10: Investovanie verejných trustových fondov je vždy premárnené a nesprávne spravované. </a:t>
            </a:r>
            <a:br>
              <a:rPr lang="sk-SK" sz="2400" dirty="0"/>
            </a:br>
            <a:endParaRPr lang="sk-SK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50C7E-099D-41F5-B886-F57C37979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000" dirty="0"/>
              <a:t>Perfektné kapitálové trhy -&gt; nie je možné finančné prostriedky zle investovať </a:t>
            </a:r>
          </a:p>
          <a:p>
            <a:r>
              <a:rPr lang="sk-SK" sz="2000" dirty="0"/>
              <a:t>Za predpokladu efektívneho trhu, obvinenia vlády zo zlého investovania: korupcia, výber portfólia, ktoré nezodpovedá rizikovým preferenciám dôchodcov. </a:t>
            </a:r>
          </a:p>
          <a:p>
            <a:r>
              <a:rPr lang="sk-SK" sz="2000" dirty="0"/>
              <a:t>Krajiny v súčasnosti experimentujú s inštitucionálnymi opatreniami, ako sú nezávislé rady a jasné legislatívne mandáty na ochranu trustových fondov od politických tlakov.  </a:t>
            </a:r>
          </a:p>
          <a:p>
            <a:r>
              <a:rPr lang="sk-SK" sz="2000" b="1" dirty="0" err="1"/>
              <a:t>Canada</a:t>
            </a:r>
            <a:r>
              <a:rPr lang="sk-SK" sz="2000" b="1" dirty="0"/>
              <a:t> </a:t>
            </a:r>
            <a:r>
              <a:rPr lang="sk-SK" sz="2000" b="1" dirty="0" err="1"/>
              <a:t>Pensin</a:t>
            </a:r>
            <a:r>
              <a:rPr lang="sk-SK" sz="2000" b="1" dirty="0"/>
              <a:t> </a:t>
            </a:r>
            <a:r>
              <a:rPr lang="sk-SK" sz="2000" b="1" dirty="0" err="1"/>
              <a:t>Plan</a:t>
            </a:r>
            <a:r>
              <a:rPr lang="sk-SK" sz="2000" b="1" dirty="0"/>
              <a:t> (</a:t>
            </a:r>
            <a:r>
              <a:rPr lang="sk-SK" sz="2000" b="1" dirty="0" err="1"/>
              <a:t>CPP</a:t>
            </a:r>
            <a:r>
              <a:rPr lang="sk-SK" sz="2000" b="1" dirty="0"/>
              <a:t>)  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/>
              <a:t>časť svojich rezerv investuje do súkromných cenných papierov 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/>
              <a:t>nezávislá investičná rada pozostávajúca z 12 členov 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/>
              <a:t>prvé tri roky budú jeho investície obmedzené na investovanie do indexov akciového trhu</a:t>
            </a:r>
            <a:endParaRPr lang="sk-SK" sz="2000" b="1" dirty="0"/>
          </a:p>
          <a:p>
            <a:endParaRPr lang="sk-SK" sz="2000" dirty="0"/>
          </a:p>
        </p:txBody>
      </p:sp>
      <p:pic>
        <p:nvPicPr>
          <p:cNvPr id="5" name="7">
            <a:hlinkClick r:id="" action="ppaction://media"/>
            <a:extLst>
              <a:ext uri="{FF2B5EF4-FFF2-40B4-BE49-F238E27FC236}">
                <a16:creationId xmlns:a16="http://schemas.microsoft.com/office/drawing/2014/main" id="{0F700264-B00B-49D6-A34A-C76B1FC7D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0118" y="5933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8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1E4438-3635-4E61-B432-AE2442B60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0906"/>
            <a:ext cx="10515600" cy="1325563"/>
          </a:xfrm>
        </p:spPr>
        <p:txBody>
          <a:bodyPr/>
          <a:lstStyle/>
          <a:p>
            <a:pPr algn="ctr"/>
            <a:r>
              <a:rPr lang="sk-SK" dirty="0"/>
              <a:t>Ďakujeme za pozornosť</a:t>
            </a:r>
          </a:p>
        </p:txBody>
      </p:sp>
    </p:spTree>
    <p:extLst>
      <p:ext uri="{BB962C8B-B14F-4D97-AF65-F5344CB8AC3E}">
        <p14:creationId xmlns:p14="http://schemas.microsoft.com/office/powerpoint/2010/main" val="2873325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1831-F237-45E6-97C1-D93C7C0ED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Zdroj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3176E-796B-4368-BDE7-AFF53F8CE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Peter R. </a:t>
            </a:r>
            <a:r>
              <a:rPr lang="sk-SK" dirty="0" err="1"/>
              <a:t>Orszag</a:t>
            </a:r>
            <a:r>
              <a:rPr lang="sk-SK" dirty="0"/>
              <a:t> and </a:t>
            </a:r>
            <a:r>
              <a:rPr lang="sk-SK" dirty="0" err="1"/>
              <a:t>Joseph</a:t>
            </a:r>
            <a:r>
              <a:rPr lang="sk-SK" dirty="0"/>
              <a:t> E. </a:t>
            </a:r>
            <a:r>
              <a:rPr lang="sk-SK" dirty="0" err="1"/>
              <a:t>Stiglitz</a:t>
            </a:r>
            <a:r>
              <a:rPr lang="sk-SK" dirty="0"/>
              <a:t>:</a:t>
            </a:r>
            <a:r>
              <a:rPr lang="en-US" dirty="0"/>
              <a:t> "Rethinking Pension Reform: Ten Myths About Social Security Systems"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0185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74DB7-5D46-4C7C-9954-08E52D066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 </a:t>
            </a:r>
            <a:r>
              <a:rPr lang="sk-SK" sz="2400" b="1" dirty="0"/>
              <a:t>Mýtus #1 súkromné príspevkovo definované plány zvyšujú národné úspory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09F25-384F-4A50-B199-906B86EAC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k-SK" sz="2200" dirty="0"/>
              <a:t>Šírka pojmu </a:t>
            </a:r>
            <a:r>
              <a:rPr lang="sk-SK" sz="2200" dirty="0" err="1"/>
              <a:t>predfinacovania</a:t>
            </a:r>
            <a:endParaRPr lang="sk-SK" sz="2200" dirty="0"/>
          </a:p>
          <a:p>
            <a:pPr>
              <a:lnSpc>
                <a:spcPct val="100000"/>
              </a:lnSpc>
            </a:pPr>
            <a:r>
              <a:rPr lang="sk-SK" sz="2200" dirty="0"/>
              <a:t>Samotné </a:t>
            </a:r>
            <a:r>
              <a:rPr lang="sk-SK" sz="2200" dirty="0" err="1"/>
              <a:t>predfinancovanie</a:t>
            </a:r>
            <a:r>
              <a:rPr lang="sk-SK" sz="2200" dirty="0"/>
              <a:t> dôchodku nemusí mať žiaden makroekonomický dopad</a:t>
            </a:r>
          </a:p>
          <a:p>
            <a:pPr>
              <a:lnSpc>
                <a:spcPct val="100000"/>
              </a:lnSpc>
            </a:pPr>
            <a:r>
              <a:rPr lang="sk-SK" sz="2200" dirty="0"/>
              <a:t>Napr. ak ľudia šetria na dôchodok na súkromných účtoch znížením </a:t>
            </a:r>
            <a:r>
              <a:rPr lang="sk-SK" sz="2200" dirty="0" err="1"/>
              <a:t>štrenia</a:t>
            </a:r>
            <a:r>
              <a:rPr lang="sk-SK" sz="2200" dirty="0"/>
              <a:t> v iných formách.   Celkové ušetrené peniaze sa teda ani nezvýšia ani neznížia. A teda úspory na týchto </a:t>
            </a:r>
            <a:r>
              <a:rPr lang="sk-SK" sz="2200" dirty="0" err="1"/>
              <a:t>účtch</a:t>
            </a:r>
            <a:r>
              <a:rPr lang="sk-SK" sz="2200" dirty="0"/>
              <a:t> nijako neovplyvňujú celkové národné úspory</a:t>
            </a:r>
          </a:p>
          <a:p>
            <a:pPr>
              <a:lnSpc>
                <a:spcPct val="100000"/>
              </a:lnSpc>
            </a:pPr>
            <a:r>
              <a:rPr lang="sk-SK" sz="2200" dirty="0" err="1"/>
              <a:t>predfinancovanie</a:t>
            </a:r>
            <a:r>
              <a:rPr lang="sk-SK" sz="2200" dirty="0"/>
              <a:t> dôchodku ponúka potenciál vo zvyšovaní národných úspor</a:t>
            </a:r>
          </a:p>
          <a:p>
            <a:pPr>
              <a:lnSpc>
                <a:spcPct val="100000"/>
              </a:lnSpc>
            </a:pPr>
            <a:r>
              <a:rPr lang="sk-SK" sz="2200" dirty="0"/>
              <a:t>Napr. daňové úľavy(Nemecko)</a:t>
            </a:r>
          </a:p>
          <a:p>
            <a:pPr>
              <a:lnSpc>
                <a:spcPct val="100000"/>
              </a:lnSpc>
            </a:pPr>
            <a:endParaRPr lang="sk-SK" sz="2200" dirty="0"/>
          </a:p>
          <a:p>
            <a:pPr>
              <a:lnSpc>
                <a:spcPct val="100000"/>
              </a:lnSpc>
            </a:pPr>
            <a:r>
              <a:rPr lang="sk-SK" sz="2200" dirty="0"/>
              <a:t>Na zvýšenie úspor nie je potrebná privatizácia</a:t>
            </a:r>
          </a:p>
          <a:p>
            <a:endParaRPr lang="sk-SK" dirty="0"/>
          </a:p>
        </p:txBody>
      </p:sp>
      <p:pic>
        <p:nvPicPr>
          <p:cNvPr id="4" name="myth_1">
            <a:hlinkClick r:id="" action="ppaction://media"/>
            <a:extLst>
              <a:ext uri="{FF2B5EF4-FFF2-40B4-BE49-F238E27FC236}">
                <a16:creationId xmlns:a16="http://schemas.microsoft.com/office/drawing/2014/main" id="{D64C35B5-3956-46D3-B30F-84B7738FA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6437" y="5933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9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DF8EF-A3C6-41F9-A069-11CB436B6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/>
              <a:t>Mýtus #2 miery návratnosti sú vyššie na individuálnom účte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AF36A-0BFC-4FEE-B02E-4A8EDF231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sk-SK" sz="2200" dirty="0"/>
              <a:t>Úrokové miery sú vyššie ako miery rastu</a:t>
            </a:r>
          </a:p>
          <a:p>
            <a:pPr>
              <a:lnSpc>
                <a:spcPct val="100000"/>
              </a:lnSpc>
            </a:pPr>
            <a:r>
              <a:rPr lang="sk-SK" sz="2200" dirty="0"/>
              <a:t>Administratívne náklady na individuálnych účtoch</a:t>
            </a:r>
          </a:p>
          <a:p>
            <a:pPr>
              <a:lnSpc>
                <a:spcPct val="100000"/>
              </a:lnSpc>
            </a:pPr>
            <a:r>
              <a:rPr lang="sk-SK" sz="2200" dirty="0"/>
              <a:t>Náklady na platenie dávok aktuálnym dôchodcom</a:t>
            </a:r>
          </a:p>
          <a:p>
            <a:pPr>
              <a:lnSpc>
                <a:spcPct val="100000"/>
              </a:lnSpc>
            </a:pPr>
            <a:r>
              <a:rPr lang="sk-SK" sz="2200" dirty="0"/>
              <a:t>Vyššie výnosy je možné dosiahnuť pomocou privatizácie</a:t>
            </a:r>
          </a:p>
          <a:p>
            <a:pPr>
              <a:lnSpc>
                <a:spcPct val="100000"/>
              </a:lnSpc>
            </a:pPr>
            <a:r>
              <a:rPr lang="sk-SK" sz="2200" dirty="0"/>
              <a:t>Riziko a diverzifikácia</a:t>
            </a:r>
          </a:p>
          <a:p>
            <a:endParaRPr lang="sk-SK" dirty="0"/>
          </a:p>
        </p:txBody>
      </p:sp>
      <p:pic>
        <p:nvPicPr>
          <p:cNvPr id="4" name="myth_2">
            <a:hlinkClick r:id="" action="ppaction://media"/>
            <a:extLst>
              <a:ext uri="{FF2B5EF4-FFF2-40B4-BE49-F238E27FC236}">
                <a16:creationId xmlns:a16="http://schemas.microsoft.com/office/drawing/2014/main" id="{A13C6681-21A0-45E4-9CBD-B448285A7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0118" y="5933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2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9DBED-1768-40FD-9E44-3CD8F4DE1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/>
              <a:t>Mýtus #3 Klesajúca miera návratnosti v priebežných systémoch odráža zásadné problémy s týmito systémami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DA281-D3EE-4AE9-9A3F-B017BE817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200" dirty="0"/>
              <a:t>Prirodzená konvergencia priebežného systému do ustáleného stavu</a:t>
            </a:r>
          </a:p>
          <a:p>
            <a:endParaRPr lang="sk-SK" sz="2200" dirty="0"/>
          </a:p>
          <a:p>
            <a:endParaRPr lang="sk-SK" sz="2200" dirty="0"/>
          </a:p>
          <a:p>
            <a:endParaRPr lang="sk-SK" sz="2200" dirty="0"/>
          </a:p>
          <a:p>
            <a:endParaRPr lang="sk-SK" sz="2200" dirty="0"/>
          </a:p>
          <a:p>
            <a:endParaRPr lang="sk-SK" sz="2200" dirty="0"/>
          </a:p>
          <a:p>
            <a:endParaRPr lang="sk-SK" sz="2200" dirty="0"/>
          </a:p>
          <a:p>
            <a:r>
              <a:rPr lang="sk-SK" sz="2200" dirty="0"/>
              <a:t>Prví užívatelia sociálneho systému do neho neprispievali počas celého pracovného života</a:t>
            </a:r>
          </a:p>
          <a:p>
            <a:endParaRPr lang="sk-SK" sz="2200" dirty="0"/>
          </a:p>
          <a:p>
            <a:endParaRPr lang="sk-SK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72970-CBCE-4AC3-BD03-CDB0C59BF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504" y="2469940"/>
            <a:ext cx="7821404" cy="2245924"/>
          </a:xfrm>
          <a:prstGeom prst="rect">
            <a:avLst/>
          </a:prstGeom>
        </p:spPr>
      </p:pic>
      <p:pic>
        <p:nvPicPr>
          <p:cNvPr id="5" name="mzth_3">
            <a:hlinkClick r:id="" action="ppaction://media"/>
            <a:extLst>
              <a:ext uri="{FF2B5EF4-FFF2-40B4-BE49-F238E27FC236}">
                <a16:creationId xmlns:a16="http://schemas.microsoft.com/office/drawing/2014/main" id="{625AC74F-5EC5-4155-9CCF-C83F26BFA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0118" y="5933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4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ED9A-6B4F-4234-A7F4-C0529D397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/>
              <a:t>Mýtus #4 Investovanie verejných trustových fondov do akcií nemá žiadne makroekonomické účinky alebo verejnoprospešné dôsledky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2A59-2AD7-4B99-BF54-58EEB15AD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sk-SK" sz="2400" dirty="0"/>
              <a:t>investovanie do akcií namiesto štátnych dlhopisov</a:t>
            </a:r>
          </a:p>
          <a:p>
            <a:pPr>
              <a:lnSpc>
                <a:spcPct val="110000"/>
              </a:lnSpc>
            </a:pPr>
            <a:r>
              <a:rPr lang="sk-SK" sz="2400" dirty="0"/>
              <a:t>Takáto diverzifikácia je iba presun aktív a neprináša žiadne makroekonomické zmeny</a:t>
            </a:r>
          </a:p>
          <a:p>
            <a:pPr>
              <a:lnSpc>
                <a:spcPct val="110000"/>
              </a:lnSpc>
            </a:pPr>
            <a:r>
              <a:rPr lang="sk-SK" sz="2400" dirty="0"/>
              <a:t>Existujú podmienky pri ktorých sa finančná štruktúra verejného sektora nemení(dokonalý trh, schopnosť jednotlivcov zvrátiť akcie finančnej politiky štátu)</a:t>
            </a:r>
          </a:p>
          <a:p>
            <a:pPr>
              <a:lnSpc>
                <a:spcPct val="110000"/>
              </a:lnSpc>
            </a:pPr>
            <a:r>
              <a:rPr lang="sk-SK" sz="2400" dirty="0"/>
              <a:t>Takéto podmienky sú nereálne</a:t>
            </a:r>
          </a:p>
          <a:p>
            <a:pPr>
              <a:lnSpc>
                <a:spcPct val="110000"/>
              </a:lnSpc>
            </a:pPr>
            <a:r>
              <a:rPr lang="sk-SK" sz="2400" dirty="0"/>
              <a:t>Nedokonalosti na trhu môžu mať skutočne </a:t>
            </a:r>
            <a:r>
              <a:rPr lang="sk-SK" sz="2400" dirty="0" err="1"/>
              <a:t>velké</a:t>
            </a:r>
            <a:r>
              <a:rPr lang="sk-SK" sz="2400" dirty="0"/>
              <a:t> dopady </a:t>
            </a:r>
          </a:p>
          <a:p>
            <a:pPr>
              <a:lnSpc>
                <a:spcPct val="110000"/>
              </a:lnSpc>
            </a:pPr>
            <a:r>
              <a:rPr lang="sk-SK" sz="2400" dirty="0"/>
              <a:t>za prítomnosti nedostatkov, prípadne prebrania zvýšeného rizika z finančnej politiky dôchodcami diverzifikácia môže priniesť verejnoprospešné výsledky ako aj makroekonomické účinky</a:t>
            </a:r>
          </a:p>
          <a:p>
            <a:endParaRPr lang="sk-SK" dirty="0"/>
          </a:p>
        </p:txBody>
      </p:sp>
      <p:pic>
        <p:nvPicPr>
          <p:cNvPr id="5" name="myth4">
            <a:hlinkClick r:id="" action="ppaction://media"/>
            <a:extLst>
              <a:ext uri="{FF2B5EF4-FFF2-40B4-BE49-F238E27FC236}">
                <a16:creationId xmlns:a16="http://schemas.microsoft.com/office/drawing/2014/main" id="{2F087F43-C90E-4119-929B-91CB23A8C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0118" y="5933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1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E8D6D-AEF2-473C-825D-81B47A0C6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/>
              <a:t>Mýtus #5 </a:t>
            </a:r>
            <a:r>
              <a:rPr lang="en-US" sz="2400" b="1" dirty="0" err="1"/>
              <a:t>Stimuly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 </a:t>
            </a:r>
            <a:r>
              <a:rPr lang="en-US" sz="2400" b="1" dirty="0" err="1"/>
              <a:t>trhu</a:t>
            </a:r>
            <a:r>
              <a:rPr lang="en-US" sz="2400" b="1" dirty="0"/>
              <a:t> </a:t>
            </a:r>
            <a:r>
              <a:rPr lang="en-US" sz="2400" b="1" dirty="0" err="1"/>
              <a:t>práce</a:t>
            </a:r>
            <a:r>
              <a:rPr lang="en-US" sz="2400" b="1" dirty="0"/>
              <a:t> </a:t>
            </a:r>
            <a:r>
              <a:rPr lang="en-US" sz="2400" b="1" dirty="0" err="1"/>
              <a:t>sú</a:t>
            </a:r>
            <a:r>
              <a:rPr lang="en-US" sz="2400" b="1" dirty="0"/>
              <a:t> </a:t>
            </a:r>
            <a:r>
              <a:rPr lang="en-US" sz="2400" b="1" dirty="0" err="1"/>
              <a:t>lepšie</a:t>
            </a:r>
            <a:r>
              <a:rPr lang="en-US" sz="2400" b="1" dirty="0"/>
              <a:t> v </a:t>
            </a:r>
            <a:r>
              <a:rPr lang="en-US" sz="2400" b="1" dirty="0" err="1"/>
              <a:t>rámci</a:t>
            </a:r>
            <a:r>
              <a:rPr lang="en-US" sz="2400" b="1" dirty="0"/>
              <a:t> </a:t>
            </a:r>
            <a:r>
              <a:rPr lang="en-US" sz="2400" b="1" dirty="0" err="1"/>
              <a:t>súkromných</a:t>
            </a:r>
            <a:r>
              <a:rPr lang="en-US" sz="2400" b="1" dirty="0"/>
              <a:t> </a:t>
            </a:r>
            <a:r>
              <a:rPr lang="en-US" sz="2400" b="1" dirty="0" err="1"/>
              <a:t>programov</a:t>
            </a:r>
            <a:r>
              <a:rPr lang="en-US" sz="2400" b="1" dirty="0"/>
              <a:t> so </a:t>
            </a:r>
            <a:r>
              <a:rPr lang="en-US" sz="2400" b="1" dirty="0" err="1"/>
              <a:t>stanovenými</a:t>
            </a:r>
            <a:r>
              <a:rPr lang="en-US" sz="2400" b="1" dirty="0"/>
              <a:t> </a:t>
            </a:r>
            <a:r>
              <a:rPr lang="en-US" sz="2400" b="1" dirty="0" err="1"/>
              <a:t>príspevkami</a:t>
            </a:r>
            <a:endParaRPr lang="sk-SK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3395C-0C5B-4563-998E-2EEF7B6B2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200" dirty="0"/>
              <a:t>Úzke prepojenie medzi dávkami a príspevkami, ktoré vedie k zníženie deformácie pracovného trhu</a:t>
            </a:r>
          </a:p>
          <a:p>
            <a:endParaRPr lang="sk-SK" sz="2200" dirty="0"/>
          </a:p>
          <a:p>
            <a:r>
              <a:rPr lang="sk-SK" sz="2200" dirty="0"/>
              <a:t>Veľmi </a:t>
            </a:r>
            <a:r>
              <a:rPr lang="sk-SK" sz="2200" dirty="0" err="1"/>
              <a:t>rozikovo</a:t>
            </a:r>
            <a:r>
              <a:rPr lang="sk-SK" sz="2200" dirty="0"/>
              <a:t> averzní jednotlivci ukladajúci náhodne veľké </a:t>
            </a:r>
            <a:r>
              <a:rPr lang="sk-SK" sz="2200" dirty="0" err="1"/>
              <a:t>jednorázové</a:t>
            </a:r>
            <a:r>
              <a:rPr lang="sk-SK" sz="2200" dirty="0"/>
              <a:t> sumy aby sa chránili voči riziku budú vo vyššom veku platiť vyššie dane čo v konečnom dôsledku zníži ich dôchodky</a:t>
            </a:r>
          </a:p>
          <a:p>
            <a:r>
              <a:rPr lang="en-US" sz="2200" dirty="0" err="1"/>
              <a:t>kľúčový</a:t>
            </a:r>
            <a:r>
              <a:rPr lang="en-US" sz="2200" dirty="0"/>
              <a:t> </a:t>
            </a:r>
            <a:r>
              <a:rPr lang="en-US" sz="2200" dirty="0" err="1"/>
              <a:t>kompromis</a:t>
            </a:r>
            <a:r>
              <a:rPr lang="sk-SK" sz="2200" dirty="0"/>
              <a:t> medzi prerozdelením a stimulmi. </a:t>
            </a:r>
          </a:p>
          <a:p>
            <a:r>
              <a:rPr lang="sk-SK" sz="2200" dirty="0"/>
              <a:t>Každé prerozdelenie spôsobuje deformáciu pracovného trhu</a:t>
            </a:r>
          </a:p>
          <a:p>
            <a:r>
              <a:rPr lang="sk-SK" sz="2200" dirty="0"/>
              <a:t>prerozdelenie vedie k tomu, že najchudobnejší pracujúci ak dostávajú inú sociálnu podporu budú čeliť vyšším daniam</a:t>
            </a:r>
            <a:endParaRPr lang="en-US" sz="22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38978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3CE40-E61F-4962-BADD-3A40E459E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2700" b="1" dirty="0"/>
              <a:t>Mýtus #6: Plány so stanovenými dávkami motivujú k predčasnému odchodu do dôchodku. </a:t>
            </a:r>
            <a:br>
              <a:rPr lang="sk-SK" dirty="0"/>
            </a:b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1922E-94CA-40E2-A359-BB537927C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000" dirty="0"/>
              <a:t>významná daň z príjmu pre staršie osoby </a:t>
            </a:r>
          </a:p>
          <a:p>
            <a:r>
              <a:rPr lang="sk-SK" sz="2000" dirty="0"/>
              <a:t>zástancovia osobných účtov navrhujú prechod na systém individuálnych účtov ako spôsob zabránenia skorého odchodu do dôchodku </a:t>
            </a:r>
          </a:p>
          <a:p>
            <a:r>
              <a:rPr lang="sk-SK" sz="2000" dirty="0"/>
              <a:t>starší pracovníci môžu čeliť zníženiu produktivity a platu </a:t>
            </a:r>
          </a:p>
          <a:p>
            <a:r>
              <a:rPr lang="sk-SK" sz="2000" dirty="0"/>
              <a:t>poistenie voči tomuto riziku formou predčasného odchodu do dôchodku </a:t>
            </a:r>
          </a:p>
          <a:p>
            <a:r>
              <a:rPr lang="sk-SK" sz="2000" dirty="0"/>
              <a:t>systém by mal motivovať starších ľudí pracovať dlhšie </a:t>
            </a:r>
          </a:p>
          <a:p>
            <a:r>
              <a:rPr lang="sk-SK" sz="2000" dirty="0"/>
              <a:t>verejný plán so stanovenými dávkami nemusí zdaňovať prácu starších, plán s definovaný príspevkom môže zdaňovať prácu starších </a:t>
            </a:r>
          </a:p>
          <a:p>
            <a:endParaRPr lang="sk-SK" sz="2000" dirty="0"/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72CEC717-449D-47CE-B9AE-DC83D0BC3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0118" y="5933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0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FC7AE-B4D9-440E-B9BB-A85038910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3581"/>
            <a:ext cx="10515600" cy="54933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dirty="0"/>
              <a:t>Účinok dôchodkového systému na motiváciu odísť do dôchodku zahŕňa tri zložky:  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b="1" dirty="0"/>
              <a:t>marginálna miera pre dodatočnú prácu</a:t>
            </a:r>
            <a:r>
              <a:rPr lang="sk-SK" sz="2000" dirty="0"/>
              <a:t> (dodatočné prínosy v pomere k dodatočným daniam a príspevkom), 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b="1" dirty="0"/>
              <a:t>poistno-matematická úprava</a:t>
            </a:r>
            <a:r>
              <a:rPr lang="sk-SK" sz="2000" dirty="0"/>
              <a:t> na oddialenie poberania dávok, 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b="1" dirty="0"/>
              <a:t>pravidlá, či sa majú dávky znižovať</a:t>
            </a:r>
            <a:r>
              <a:rPr lang="sk-SK" sz="2000" dirty="0"/>
              <a:t> v závislosti od zárobku.</a:t>
            </a:r>
          </a:p>
          <a:p>
            <a:pPr marL="0" indent="0">
              <a:buNone/>
            </a:pPr>
            <a:r>
              <a:rPr lang="sk-SK" sz="2000" dirty="0"/>
              <a:t>Vo všetkých troch zložkách programy so stanovenými dávkami nemusia poskytovať viac motivácie k skorému odchodu do dôchodku oproti programom s definovaným príspevkom.  </a:t>
            </a:r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r>
              <a:rPr lang="sk-SK" sz="2000" dirty="0"/>
              <a:t>Mnohé industrializované krajiny znižujú motiváciu na predčasný odchod do dôchodku v rámci svojich dôchodkových systémov.  </a:t>
            </a:r>
          </a:p>
          <a:p>
            <a:r>
              <a:rPr lang="sk-SK" sz="2000" dirty="0"/>
              <a:t>USA	- zvýšené dávky pre tých, ktorí oddialia nárok na dávky po 65 </a:t>
            </a:r>
          </a:p>
          <a:p>
            <a:r>
              <a:rPr lang="sk-SK" sz="2000" dirty="0" err="1"/>
              <a:t>SWE</a:t>
            </a:r>
            <a:r>
              <a:rPr lang="sk-SK" sz="2000" dirty="0"/>
              <a:t>	- kombinované príspevky zamestnávateľov a zamestnancov budú 18,5 percenta všetkých zárobkov, 16 -&gt; </a:t>
            </a:r>
            <a:r>
              <a:rPr lang="sk-SK" sz="2000" dirty="0" err="1"/>
              <a:t>Pay</a:t>
            </a:r>
            <a:r>
              <a:rPr lang="sk-SK" sz="2000" dirty="0"/>
              <a:t>-as-</a:t>
            </a:r>
            <a:r>
              <a:rPr lang="sk-SK" sz="2000" dirty="0" err="1"/>
              <a:t>you</a:t>
            </a:r>
            <a:r>
              <a:rPr lang="sk-SK" sz="2000" dirty="0"/>
              <a:t>-go systém, 2,5 -&gt; predplatený dôchodok. </a:t>
            </a:r>
          </a:p>
          <a:p>
            <a:endParaRPr lang="sk-SK" sz="2000" dirty="0"/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F93FB15C-3579-4A88-ACAD-A2CE0983C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0118" y="59307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2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92608-9448-4053-BDF7-616D186FA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2700" b="1" dirty="0"/>
              <a:t>Mýtus #7: Konkurencia zaručuje nízke administratívne náklady pri súkromných plánoch s definovaným príspevkom. </a:t>
            </a:r>
            <a:br>
              <a:rPr lang="sk-SK" dirty="0"/>
            </a:b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FFA36-2236-4727-B411-3D359DD6C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3695"/>
            <a:ext cx="10515600" cy="2524433"/>
          </a:xfrm>
        </p:spPr>
        <p:txBody>
          <a:bodyPr/>
          <a:lstStyle/>
          <a:p>
            <a:r>
              <a:rPr lang="sk-SK" sz="2000" dirty="0"/>
              <a:t>Konkurencia v skutočnosti nezabezpečuje nízke náklady. </a:t>
            </a:r>
          </a:p>
          <a:p>
            <a:r>
              <a:rPr lang="sk-SK" sz="2000" dirty="0"/>
              <a:t>Výšku nákladov určuje štruktúra účtov:   </a:t>
            </a:r>
          </a:p>
          <a:p>
            <a:pPr marL="514350" indent="-514350">
              <a:buFont typeface="+mj-lt"/>
              <a:buAutoNum type="arabicPeriod"/>
            </a:pPr>
            <a:r>
              <a:rPr lang="sk-SK" sz="2000" dirty="0"/>
              <a:t>Centralizovaný manažment s obmedzenými investičnými možnosťami - pri akumulácií viac ako 40 rokov sú náklady cca 2%. </a:t>
            </a:r>
          </a:p>
          <a:p>
            <a:pPr marL="514350" indent="-514350">
              <a:buFont typeface="+mj-lt"/>
              <a:buAutoNum type="arabicPeriod"/>
            </a:pPr>
            <a:r>
              <a:rPr lang="sk-SK" sz="2000" dirty="0"/>
              <a:t>Decentralizovaný systém individuálnych účtov, účty sú v rôznych finančných inštitúciách, široké spektrum investičných možností - pri akumulácií viac ako 40 rokov sú náklady cca 20%.</a:t>
            </a:r>
          </a:p>
          <a:p>
            <a:pPr marL="514350" indent="-514350">
              <a:buFont typeface="+mj-lt"/>
              <a:buAutoNum type="arabicPeriod"/>
            </a:pPr>
            <a:endParaRPr lang="sk-SK" dirty="0"/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11E31F35-DB0A-4162-8418-3B88EB811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0118" y="58812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9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839</Words>
  <Application>Microsoft Office PowerPoint</Application>
  <PresentationFormat>Widescreen</PresentationFormat>
  <Paragraphs>96</Paragraphs>
  <Slides>15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Mýty v dôchodkových reformách</vt:lpstr>
      <vt:lpstr> Mýtus #1 súkromné príspevkovo definované plány zvyšujú národné úspory</vt:lpstr>
      <vt:lpstr>Mýtus #2 miery návratnosti sú vyššie na individuálnom účte</vt:lpstr>
      <vt:lpstr>Mýtus #3 Klesajúca miera návratnosti v priebežných systémoch odráža zásadné problémy s týmito systémami</vt:lpstr>
      <vt:lpstr>Mýtus #4 Investovanie verejných trustových fondov do akcií nemá žiadne makroekonomické účinky alebo verejnoprospešné dôsledky</vt:lpstr>
      <vt:lpstr>Mýtus #5 Stimuly na trhu práce sú lepšie v rámci súkromných programov so stanovenými príspevkami</vt:lpstr>
      <vt:lpstr>Mýtus #6: Plány so stanovenými dávkami motivujú k predčasnému odchodu do dôchodku.  </vt:lpstr>
      <vt:lpstr>PowerPoint Presentation</vt:lpstr>
      <vt:lpstr>Mýtus #7: Konkurencia zaručuje nízke administratívne náklady pri súkromných plánoch s definovaným príspevkom.  </vt:lpstr>
      <vt:lpstr>PowerPoint Presentation</vt:lpstr>
      <vt:lpstr>Mýtus #8: Neefektívne vlády poskytujú odôvodnenie pre súkromné plány s definovanými príspevkami.  </vt:lpstr>
      <vt:lpstr>Mýtus #9: Politika bailout-u je horšia pri verejných plánoch s definovanými dávkami.  </vt:lpstr>
      <vt:lpstr>Mýtus #10: Investovanie verejných trustových fondov je vždy premárnené a nesprávne spravované.  </vt:lpstr>
      <vt:lpstr>Ďakujeme za pozornosť</vt:lpstr>
      <vt:lpstr>Zdroj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Mýtus #6: Plán so stanovenými dávkami motivujú k predčasnému odchodu do dôchodku.</dc:title>
  <dc:creator>Denis Škamla</dc:creator>
  <cp:lastModifiedBy>Zeman Mikuláš David</cp:lastModifiedBy>
  <cp:revision>19</cp:revision>
  <dcterms:created xsi:type="dcterms:W3CDTF">2020-05-19T15:30:45Z</dcterms:created>
  <dcterms:modified xsi:type="dcterms:W3CDTF">2020-05-20T16:33:08Z</dcterms:modified>
</cp:coreProperties>
</file>