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57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4660"/>
  </p:normalViewPr>
  <p:slideViewPr>
    <p:cSldViewPr snapToGrid="0">
      <p:cViewPr varScale="1">
        <p:scale>
          <a:sx n="69" d="100"/>
          <a:sy n="69" d="100"/>
        </p:scale>
        <p:origin x="7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A376C-B802-4F7C-BCC2-D19E0C17B197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1A2BF-6E6C-40FA-BE0D-4AB9B201D7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62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81A2BF-6E6C-40FA-BE0D-4AB9B201D7E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639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94D5B-D50D-4506-8833-657280A7A9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705639-8438-4780-A4BD-7A426127AB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EF7B1B-46EA-4A2C-8D92-E03F4289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45022-2582-44DF-8FFA-2807DEFE5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A040B3-785B-48F0-B63B-FB83E18F9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488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05F2D-F441-4701-A3CB-65EFC2080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800D5F-F076-4F95-8303-7E886A3250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6A4F4-50C3-4BB9-9824-30D9B74A5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56A94-B150-4C21-8DEB-B004912AD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9EA1D-1CB8-4F42-9503-0F7674BEE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21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B49169-11E8-4B9C-97A6-E419221501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955169-6049-4D52-84EA-B11D31E9B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7E002-7EC7-4C40-9768-C593A88CB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638158-91F5-4934-9643-DA2D62CB6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91A41-D6F6-4EF1-BA55-729DB0163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202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F8199-FF17-471D-ABB9-9F6C63736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982642-6A3A-4203-9241-280E74717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9E312D-17CA-4DDC-84E6-E0E42E658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256966-8EA0-46E8-8329-A99AF557E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68B7A-86C8-4DFE-B3F9-55C4E9995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63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448DF-E259-449B-98EC-1A41D3904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AA930F-3566-403D-9D90-8FF29FA69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A862C-DF07-47B5-8A92-519DB77E7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768191-865E-4B68-A211-464E7A75A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EB8B5-A2F6-4EEE-A558-6EA573561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82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B9220-A962-4FDA-BACE-D519C7E60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5FFFC-3438-4CCA-BD2E-63D30A7B26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55738B-9B88-4EA7-9A01-DCD361CE04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A0C6E5-2D46-4F76-8E9B-93A2EC158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40B1DF-FE3A-4008-AE4D-DEFCDC0DA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14F210-4AB4-487E-ABE5-693EFABC90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629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1BE7F-A76B-46DD-96E2-53FC33476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67FDF-7C8F-483C-BB7C-96CCE84837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776784-3DC1-4F7F-9614-8C17B03568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6E4322-C4CB-49B9-AFDC-1CB60B8E86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224C74-D03F-461D-A8FB-61C805F14C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B0D996-48A2-49FF-9DF1-5DAA0B629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66FC73-DE3F-46BD-86EA-BB3AC67BDF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52071-F387-4CD8-B20E-915A5D8AB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74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E19D9-2AEF-4F37-B4F1-3F6FCE140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316107-0D9F-497B-BD08-A91991BD2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FB37BC-8A07-4514-919D-DB329CB06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E21B2-3E29-4B8E-AF10-348A8688A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929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71D0AE-8781-42B5-A261-A6C7F9C4B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C3016-0864-4F4A-BAB4-97FC027D2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D3009-EBDB-4143-83E0-85FAB749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850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9543C-BBD5-43F5-8415-5CBE301A2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77D44-3601-4E8C-8B23-A01B895134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85FD6A-FAE9-4E4C-A766-8604862B55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54E32C-9006-4029-89B1-4BC3ECB63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2BCD33-BEE8-4D63-B158-284B32F87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0BC0E7-A3FF-48CD-AA40-70E87DAEA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561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37EA7-3936-465E-AED8-76B85C20D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A96F9D-2B1A-4C54-89D5-C7AAE7D34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D059A1-62A0-451E-83E1-E0439C487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E614CA-1FE2-40C4-BC54-4890BD2DC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29FE2A-20F7-479A-AE87-904F87DDF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7FA5ED-D644-4974-9B6C-6D97A761F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625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0B099C-E9A0-4861-A3CD-F34461276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CD6468-A192-4902-B67B-8E70D6CB3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42927E-0222-4F9F-A485-57190029A8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BAA9A-004D-4DDF-9DEB-6D074275AA9D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32626-F67C-4359-BD2A-ABF02460B9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EE249-D57D-40FD-9905-F3FF202BBC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8216F-F790-4FF8-A25B-4F86C5CDD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89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A848D7-A422-4F7A-9AD5-7C9C9A14A5EA}"/>
              </a:ext>
            </a:extLst>
          </p:cNvPr>
          <p:cNvSpPr txBox="1"/>
          <p:nvPr/>
        </p:nvSpPr>
        <p:spPr>
          <a:xfrm>
            <a:off x="3584862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5ED3BB-F601-4C06-810E-4BC13B22E42F}"/>
              </a:ext>
            </a:extLst>
          </p:cNvPr>
          <p:cNvSpPr txBox="1"/>
          <p:nvPr/>
        </p:nvSpPr>
        <p:spPr>
          <a:xfrm>
            <a:off x="5337463" y="661766"/>
            <a:ext cx="151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latin typeface="+mj-lt"/>
              </a:rPr>
              <a:t>Bipartitný graf</a:t>
            </a:r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E449EA93-1F60-4622-A939-A38C137E8B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908" y="2716482"/>
            <a:ext cx="5888182" cy="28888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3D86483-8D12-4C15-B4D8-76A76F4E8C89}"/>
                  </a:ext>
                </a:extLst>
              </p:cNvPr>
              <p:cNvSpPr txBox="1"/>
              <p:nvPr/>
            </p:nvSpPr>
            <p:spPr>
              <a:xfrm>
                <a:off x="568038" y="1252629"/>
                <a:ext cx="11499272" cy="671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sk-SK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Definícia</a:t>
                </a:r>
                <a:r>
                  <a:rPr lang="en-US" sz="1800" b="1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  <a:r>
                  <a:rPr lang="en-US" b="1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sk-SK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Bipartitný graf je graf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𝐺</m:t>
                    </m:r>
                    <m:r>
                      <a:rPr lang="en-US" sz="1800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=(</m:t>
                    </m:r>
                    <m:r>
                      <a:rPr lang="en-US" sz="1800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1800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1800" b="0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𝑈</m:t>
                    </m:r>
                    <m:r>
                      <a:rPr lang="en-US" sz="1800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∪</m:t>
                    </m:r>
                    <m:r>
                      <a:rPr lang="en-US" sz="1800" b="0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𝑃</m:t>
                    </m:r>
                    <m:r>
                      <a:rPr lang="en-US" sz="1800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1800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𝐸</m:t>
                    </m:r>
                    <m:r>
                      <a:rPr lang="en-US" sz="1800" i="1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ktorého množina vrcholov V môže byť rozdelená do dvoch množín 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U </a:t>
                </a:r>
                <a:r>
                  <a:rPr lang="sk-SK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 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</a:t>
                </a:r>
                <a:r>
                  <a:rPr lang="sk-SK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tak, že každá hrana má jeden vrchol v 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U</a:t>
                </a:r>
                <a:r>
                  <a:rPr lang="sk-SK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a druhý v 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</a:t>
                </a:r>
                <a:r>
                  <a:rPr lang="sk-SK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3D86483-8D12-4C15-B4D8-76A76F4E8C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038" y="1252629"/>
                <a:ext cx="11499272" cy="671915"/>
              </a:xfrm>
              <a:prstGeom prst="rect">
                <a:avLst/>
              </a:prstGeom>
              <a:blipFill>
                <a:blip r:embed="rId3"/>
                <a:stretch>
                  <a:fillRect l="-424" t="-3604" r="-318" b="-126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07D6EE96-5F76-4F07-8E87-A850A4C90D12}"/>
              </a:ext>
            </a:extLst>
          </p:cNvPr>
          <p:cNvSpPr txBox="1"/>
          <p:nvPr/>
        </p:nvSpPr>
        <p:spPr>
          <a:xfrm>
            <a:off x="4319153" y="6011568"/>
            <a:ext cx="3553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Obr. 1: </a:t>
            </a:r>
            <a:r>
              <a:rPr lang="sk-SK" dirty="0"/>
              <a:t>príklad bipartitného grafu</a:t>
            </a:r>
          </a:p>
        </p:txBody>
      </p:sp>
    </p:spTree>
    <p:extLst>
      <p:ext uri="{BB962C8B-B14F-4D97-AF65-F5344CB8AC3E}">
        <p14:creationId xmlns:p14="http://schemas.microsoft.com/office/powerpoint/2010/main" val="1481901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555E4D-3B38-4F4B-904C-889F2868D78D}"/>
              </a:ext>
            </a:extLst>
          </p:cNvPr>
          <p:cNvSpPr txBox="1"/>
          <p:nvPr/>
        </p:nvSpPr>
        <p:spPr>
          <a:xfrm>
            <a:off x="3584863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C294F3-D8DC-4AA4-9102-333B398BD6AA}"/>
              </a:ext>
            </a:extLst>
          </p:cNvPr>
          <p:cNvSpPr txBox="1"/>
          <p:nvPr/>
        </p:nvSpPr>
        <p:spPr>
          <a:xfrm>
            <a:off x="5234528" y="661766"/>
            <a:ext cx="172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BiRank </a:t>
            </a:r>
            <a:r>
              <a:rPr lang="sk-SK" dirty="0">
                <a:latin typeface="+mj-lt"/>
              </a:rPr>
              <a:t>centralita</a:t>
            </a:r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B639B703-D36B-40A3-9C46-21045F1F40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105" y="1031098"/>
            <a:ext cx="6143625" cy="5481859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28D85E46-BD20-4DAD-94A0-420058D7E1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532" y="1031097"/>
            <a:ext cx="5454363" cy="5481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502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50BDD6-C2E1-4656-B7B1-BF3D2B9F3969}"/>
              </a:ext>
            </a:extLst>
          </p:cNvPr>
          <p:cNvSpPr txBox="1"/>
          <p:nvPr/>
        </p:nvSpPr>
        <p:spPr>
          <a:xfrm>
            <a:off x="3584863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4E0B27-436F-486B-806D-8435DC7F39F6}"/>
              </a:ext>
            </a:extLst>
          </p:cNvPr>
          <p:cNvSpPr txBox="1"/>
          <p:nvPr/>
        </p:nvSpPr>
        <p:spPr>
          <a:xfrm>
            <a:off x="5234528" y="661766"/>
            <a:ext cx="172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BiRank </a:t>
            </a:r>
            <a:r>
              <a:rPr lang="sk-SK" dirty="0">
                <a:latin typeface="+mj-lt"/>
              </a:rPr>
              <a:t>centralita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50C5BF-790C-473C-98DD-5544334FD800}"/>
              </a:ext>
            </a:extLst>
          </p:cNvPr>
          <p:cNvSpPr txBox="1"/>
          <p:nvPr/>
        </p:nvSpPr>
        <p:spPr>
          <a:xfrm>
            <a:off x="845127" y="1177932"/>
            <a:ext cx="105017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k-SK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 zoberieme ľudí s vysokou centralitou a stretnutia s vysokou centralitou a vytvoríme graf, tak dostaneme obrázok: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9DFF07-0E84-4CD9-8536-79651BC4485C}"/>
              </a:ext>
            </a:extLst>
          </p:cNvPr>
          <p:cNvSpPr txBox="1"/>
          <p:nvPr/>
        </p:nvSpPr>
        <p:spPr>
          <a:xfrm>
            <a:off x="3512128" y="6196234"/>
            <a:ext cx="44057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Obr.</a:t>
            </a:r>
            <a:r>
              <a:rPr lang="en-US" dirty="0"/>
              <a:t> 4: </a:t>
            </a:r>
            <a:r>
              <a:rPr lang="sk-SK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Centrálni ľudia a centrálne stretnutia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1B8EFBC5-115F-483D-A180-E7C5849056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692" y="1824263"/>
            <a:ext cx="5084618" cy="417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042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AFA9F04-80AD-4355-B2C6-C05A9B648316}"/>
              </a:ext>
            </a:extLst>
          </p:cNvPr>
          <p:cNvSpPr txBox="1"/>
          <p:nvPr/>
        </p:nvSpPr>
        <p:spPr>
          <a:xfrm>
            <a:off x="3584863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913788-4CC0-46E9-8176-EDE1B5D7B58D}"/>
              </a:ext>
            </a:extLst>
          </p:cNvPr>
          <p:cNvSpPr txBox="1"/>
          <p:nvPr/>
        </p:nvSpPr>
        <p:spPr>
          <a:xfrm>
            <a:off x="5464373" y="661766"/>
            <a:ext cx="1263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latin typeface="+mj-lt"/>
              </a:rPr>
              <a:t>Finálny graf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FB2CF8-5F3D-4B80-8441-BC99CB06134A}"/>
              </a:ext>
            </a:extLst>
          </p:cNvPr>
          <p:cNvSpPr txBox="1"/>
          <p:nvPr/>
        </p:nvSpPr>
        <p:spPr>
          <a:xfrm>
            <a:off x="831273" y="1131766"/>
            <a:ext cx="6240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Ak vyhodíme všetky vrcholy, ktorí majú stupeň 0, tak dostanem</a:t>
            </a:r>
            <a:r>
              <a:rPr lang="en-US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sk-SK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E8BD7FD-B968-440E-8B4F-17E82267C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855" y="2133600"/>
            <a:ext cx="5971309" cy="38076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180377-3969-4588-BB61-CCBE61EBEC78}"/>
              </a:ext>
            </a:extLst>
          </p:cNvPr>
          <p:cNvSpPr txBox="1"/>
          <p:nvPr/>
        </p:nvSpPr>
        <p:spPr>
          <a:xfrm>
            <a:off x="5119876" y="6185631"/>
            <a:ext cx="1952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Obr.</a:t>
            </a:r>
            <a:r>
              <a:rPr lang="en-US" dirty="0"/>
              <a:t> 5: </a:t>
            </a:r>
            <a:r>
              <a:rPr lang="sk-SK" dirty="0">
                <a:latin typeface="+mj-lt"/>
              </a:rPr>
              <a:t>Finálny graf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D186EF-CE66-46F3-8180-FCC5331B805A}"/>
              </a:ext>
            </a:extLst>
          </p:cNvPr>
          <p:cNvSpPr txBox="1"/>
          <p:nvPr/>
        </p:nvSpPr>
        <p:spPr>
          <a:xfrm>
            <a:off x="1620982" y="1560812"/>
            <a:ext cx="9545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&gt; g &lt;- </a:t>
            </a:r>
            <a:r>
              <a:rPr lang="en-GB" dirty="0" err="1">
                <a:solidFill>
                  <a:schemeClr val="accent1"/>
                </a:solidFill>
              </a:rPr>
              <a:t>delete_vertices</a:t>
            </a:r>
            <a:r>
              <a:rPr lang="en-GB" dirty="0">
                <a:solidFill>
                  <a:schemeClr val="accent1"/>
                </a:solidFill>
              </a:rPr>
              <a:t>(g_1, V(g_1)[degree(g_1) == 0]) </a:t>
            </a:r>
            <a:r>
              <a:rPr lang="sk-SK" dirty="0">
                <a:solidFill>
                  <a:schemeClr val="accent1"/>
                </a:solidFill>
              </a:rPr>
              <a:t>        </a:t>
            </a:r>
            <a:r>
              <a:rPr lang="sk-SK" dirty="0">
                <a:solidFill>
                  <a:schemeClr val="accent2">
                    <a:lumMod val="50000"/>
                  </a:schemeClr>
                </a:solidFill>
              </a:rPr>
              <a:t># vyhodí všetky vrcholy so stupňom 0</a:t>
            </a:r>
          </a:p>
        </p:txBody>
      </p:sp>
    </p:spTree>
    <p:extLst>
      <p:ext uri="{BB962C8B-B14F-4D97-AF65-F5344CB8AC3E}">
        <p14:creationId xmlns:p14="http://schemas.microsoft.com/office/powerpoint/2010/main" val="885139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63BFC3F-DFB7-4964-A282-68508BAE8667}"/>
              </a:ext>
            </a:extLst>
          </p:cNvPr>
          <p:cNvSpPr txBox="1"/>
          <p:nvPr/>
        </p:nvSpPr>
        <p:spPr>
          <a:xfrm>
            <a:off x="3584863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EA9D61-4E8F-464B-9352-D2BC6E1ACF4D}"/>
              </a:ext>
            </a:extLst>
          </p:cNvPr>
          <p:cNvSpPr txBox="1"/>
          <p:nvPr/>
        </p:nvSpPr>
        <p:spPr>
          <a:xfrm>
            <a:off x="5731695" y="661766"/>
            <a:ext cx="728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latin typeface="+mj-lt"/>
              </a:rPr>
              <a:t>Zaver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98C432-16B7-47CE-8D30-7EAFEC7E5EA2}"/>
              </a:ext>
            </a:extLst>
          </p:cNvPr>
          <p:cNvSpPr txBox="1"/>
          <p:nvPr/>
        </p:nvSpPr>
        <p:spPr>
          <a:xfrm>
            <a:off x="410128" y="1409978"/>
            <a:ext cx="10643133" cy="1663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Kde sa da použiť bipartitne sociálne siete: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sk-SK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Heterosexuálne dvorenie muža/ženy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sk-SK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Čokoľvek zahŕňajúce štúdium hierarchií, kde jedna skupina je skupina ľudí, ktorí sú rovesníkmi v tom, že sú relatívne vyššie v hierarchii a druhá skupina je podriadená prvej skupine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sk-SK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Čokoľvek zahŕňajúce kategorizáciu, kde ani nedáva zmysel, aby dve veci v tej istej skupine boli spojené.</a:t>
            </a:r>
            <a:endParaRPr lang="ru-RU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447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F71373-003E-474C-9857-E865DC71CB28}"/>
              </a:ext>
            </a:extLst>
          </p:cNvPr>
          <p:cNvSpPr txBox="1"/>
          <p:nvPr/>
        </p:nvSpPr>
        <p:spPr>
          <a:xfrm>
            <a:off x="3584863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F02DF6-42A1-4C82-96BD-9CA5500A24B2}"/>
              </a:ext>
            </a:extLst>
          </p:cNvPr>
          <p:cNvSpPr txBox="1"/>
          <p:nvPr/>
        </p:nvSpPr>
        <p:spPr>
          <a:xfrm>
            <a:off x="4683701" y="661766"/>
            <a:ext cx="306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Hierarchická štruktúra mafie</a:t>
            </a:r>
            <a:endParaRPr lang="sk-SK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6B7A9F-006A-4AE3-AC51-A0ECFE35B507}"/>
              </a:ext>
            </a:extLst>
          </p:cNvPr>
          <p:cNvSpPr txBox="1"/>
          <p:nvPr/>
        </p:nvSpPr>
        <p:spPr>
          <a:xfrm>
            <a:off x="903576" y="1184986"/>
            <a:ext cx="7203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Príklad: </a:t>
            </a:r>
            <a:r>
              <a:rPr lang="sk-SK" dirty="0"/>
              <a:t>Hierarchická štruktúra mafie.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70286A-B1CC-41C0-ABAE-81F7304C8D73}"/>
              </a:ext>
            </a:extLst>
          </p:cNvPr>
          <p:cNvSpPr txBox="1"/>
          <p:nvPr/>
        </p:nvSpPr>
        <p:spPr>
          <a:xfrm>
            <a:off x="1228725" y="1708206"/>
            <a:ext cx="6220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&gt; mafia  &lt;-  read.csv(path, header = TRUE, </a:t>
            </a:r>
            <a:r>
              <a:rPr lang="en-US" dirty="0" err="1">
                <a:solidFill>
                  <a:schemeClr val="accent1"/>
                </a:solidFill>
              </a:rPr>
              <a:t>check.names</a:t>
            </a:r>
            <a:r>
              <a:rPr lang="en-US" dirty="0">
                <a:solidFill>
                  <a:schemeClr val="accent1"/>
                </a:solidFill>
              </a:rPr>
              <a:t> = FALSE,</a:t>
            </a:r>
          </a:p>
          <a:p>
            <a:r>
              <a:rPr lang="en-US" dirty="0">
                <a:solidFill>
                  <a:schemeClr val="accent1"/>
                </a:solidFill>
              </a:rPr>
              <a:t>                   </a:t>
            </a:r>
            <a:r>
              <a:rPr lang="en-US" dirty="0" err="1">
                <a:solidFill>
                  <a:schemeClr val="accent1"/>
                </a:solidFill>
              </a:rPr>
              <a:t>row.names</a:t>
            </a:r>
            <a:r>
              <a:rPr lang="en-US" dirty="0">
                <a:solidFill>
                  <a:schemeClr val="accent1"/>
                </a:solidFill>
              </a:rPr>
              <a:t> = 1)</a:t>
            </a:r>
          </a:p>
          <a:p>
            <a:r>
              <a:rPr lang="en-US" dirty="0">
                <a:solidFill>
                  <a:schemeClr val="accent1"/>
                </a:solidFill>
              </a:rPr>
              <a:t>&gt; W  &lt;-  </a:t>
            </a:r>
            <a:r>
              <a:rPr lang="en-US" dirty="0" err="1">
                <a:solidFill>
                  <a:schemeClr val="accent1"/>
                </a:solidFill>
              </a:rPr>
              <a:t>as.matrix</a:t>
            </a:r>
            <a:r>
              <a:rPr lang="en-US" dirty="0">
                <a:solidFill>
                  <a:schemeClr val="accent1"/>
                </a:solidFill>
              </a:rPr>
              <a:t>(mafia)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7" name="Picture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5C9225E7-5DC7-45C0-A833-71B1F8C6F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09" y="1184986"/>
            <a:ext cx="4405745" cy="50112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43D18FF-F1D5-4377-A9EE-BE4A35C574F4}"/>
                  </a:ext>
                </a:extLst>
              </p:cNvPr>
              <p:cNvSpPr txBox="1"/>
              <p:nvPr/>
            </p:nvSpPr>
            <p:spPr>
              <a:xfrm>
                <a:off x="903576" y="2815909"/>
                <a:ext cx="578816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dirty="0"/>
                  <a:t>Matica </a:t>
                </a:r>
                <a14:m>
                  <m:oMath xmlns:m="http://schemas.openxmlformats.org/officeDocument/2006/math">
                    <m:r>
                      <a:rPr lang="sk-SK" i="1" smtClean="0"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sk-SK" dirty="0"/>
                  <a:t> ma “stretnutia” ako stĺpce a riadky ako ľudí. Na prednáške sme dostali graf (Obr. </a:t>
                </a:r>
                <a:r>
                  <a:rPr lang="en-US" dirty="0"/>
                  <a:t>2</a:t>
                </a:r>
                <a:r>
                  <a:rPr lang="sk-SK" dirty="0"/>
                  <a:t>), kde šede body sú stretnutia a čierne – ľudí.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43D18FF-F1D5-4377-A9EE-BE4A35C57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576" y="2815909"/>
                <a:ext cx="5788169" cy="923330"/>
              </a:xfrm>
              <a:prstGeom prst="rect">
                <a:avLst/>
              </a:prstGeom>
              <a:blipFill>
                <a:blip r:embed="rId4"/>
                <a:stretch>
                  <a:fillRect l="-842" t="-3974" b="-99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0E58BCC-3A9D-405A-A578-68370B9196EB}"/>
              </a:ext>
            </a:extLst>
          </p:cNvPr>
          <p:cNvSpPr txBox="1"/>
          <p:nvPr/>
        </p:nvSpPr>
        <p:spPr>
          <a:xfrm>
            <a:off x="8107075" y="6011568"/>
            <a:ext cx="3212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Obr. 2: </a:t>
            </a:r>
            <a:r>
              <a:rPr lang="sk-SK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Graf stretnutí a mafiánov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688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09615A-2E53-456A-B3D0-A10E28B88959}"/>
              </a:ext>
            </a:extLst>
          </p:cNvPr>
          <p:cNvSpPr txBox="1"/>
          <p:nvPr/>
        </p:nvSpPr>
        <p:spPr>
          <a:xfrm>
            <a:off x="3571008" y="191766"/>
            <a:ext cx="5049983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D1FE4-C904-466E-972E-13A1EC43476B}"/>
              </a:ext>
            </a:extLst>
          </p:cNvPr>
          <p:cNvSpPr txBox="1"/>
          <p:nvPr/>
        </p:nvSpPr>
        <p:spPr>
          <a:xfrm>
            <a:off x="4683701" y="661766"/>
            <a:ext cx="3067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Hierarchická štruktúra mafie</a:t>
            </a:r>
            <a:endParaRPr lang="sk-SK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AEAC8B9-3DFB-4871-BCB9-8AC0B35255CF}"/>
                  </a:ext>
                </a:extLst>
              </p:cNvPr>
              <p:cNvSpPr txBox="1"/>
              <p:nvPr/>
            </p:nvSpPr>
            <p:spPr>
              <a:xfrm>
                <a:off x="734291" y="1293280"/>
                <a:ext cx="1091738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sk-SK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Vrcholy grafu G = (V, E) môžeme rozdeliť na dve množiny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kde množina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𝑈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sú ľudí a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sú stretnutia.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pl-PL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Najprv vygenerujeme graf z matice A</a:t>
                </a:r>
                <a:r>
                  <a:rPr lang="en-US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AEAC8B9-3DFB-4871-BCB9-8AC0B35255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291" y="1293280"/>
                <a:ext cx="10917382" cy="646331"/>
              </a:xfrm>
              <a:prstGeom prst="rect">
                <a:avLst/>
              </a:prstGeom>
              <a:blipFill>
                <a:blip r:embed="rId2"/>
                <a:stretch>
                  <a:fillRect l="-447" t="-4717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2073BC41-3622-48A9-B810-6D8CD04EC0B4}"/>
              </a:ext>
            </a:extLst>
          </p:cNvPr>
          <p:cNvSpPr txBox="1"/>
          <p:nvPr/>
        </p:nvSpPr>
        <p:spPr>
          <a:xfrm>
            <a:off x="1039091" y="2036594"/>
            <a:ext cx="10751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&gt; g &lt;- </a:t>
            </a:r>
            <a:r>
              <a:rPr lang="en-GB" dirty="0" err="1">
                <a:solidFill>
                  <a:schemeClr val="accent1"/>
                </a:solidFill>
              </a:rPr>
              <a:t>graph.incidence</a:t>
            </a:r>
            <a:r>
              <a:rPr lang="en-GB" dirty="0">
                <a:solidFill>
                  <a:schemeClr val="accent1"/>
                </a:solidFill>
              </a:rPr>
              <a:t>(W)  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# </a:t>
            </a:r>
            <a:r>
              <a:rPr lang="sk-SK" dirty="0">
                <a:solidFill>
                  <a:schemeClr val="accent2">
                    <a:lumMod val="75000"/>
                  </a:schemeClr>
                </a:solidFill>
              </a:rPr>
              <a:t>Vytvorí graf z matice kde riadky sú jedna skupina vrcholov, a stĺpce – druhá skupina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66E7B5-9CDA-4CDD-BBC6-C8DD4E7FDC90}"/>
              </a:ext>
            </a:extLst>
          </p:cNvPr>
          <p:cNvSpPr txBox="1"/>
          <p:nvPr/>
        </p:nvSpPr>
        <p:spPr>
          <a:xfrm>
            <a:off x="1039090" y="3093434"/>
            <a:ext cx="97120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&gt; V(g)$</a:t>
            </a:r>
            <a:r>
              <a:rPr lang="en-GB" dirty="0" err="1">
                <a:solidFill>
                  <a:schemeClr val="accent1"/>
                </a:solidFill>
              </a:rPr>
              <a:t>color</a:t>
            </a:r>
            <a:r>
              <a:rPr lang="en-GB" dirty="0">
                <a:solidFill>
                  <a:schemeClr val="accent1"/>
                </a:solidFill>
              </a:rPr>
              <a:t> &lt;- V(g)$type</a:t>
            </a:r>
            <a:r>
              <a:rPr lang="sk-SK" dirty="0">
                <a:solidFill>
                  <a:schemeClr val="accent1"/>
                </a:solidFill>
              </a:rPr>
              <a:t>   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# </a:t>
            </a:r>
            <a:r>
              <a:rPr lang="sk-SK" dirty="0">
                <a:solidFill>
                  <a:schemeClr val="accent2">
                    <a:lumMod val="75000"/>
                  </a:schemeClr>
                </a:solidFill>
              </a:rPr>
              <a:t>Každú skupinu vrcholov označíme rôznymi farbami</a:t>
            </a:r>
          </a:p>
          <a:p>
            <a:r>
              <a:rPr lang="en-GB" dirty="0">
                <a:solidFill>
                  <a:schemeClr val="accent1"/>
                </a:solidFill>
              </a:rPr>
              <a:t>&gt; V(g)$</a:t>
            </a:r>
            <a:r>
              <a:rPr lang="en-GB" dirty="0" err="1">
                <a:solidFill>
                  <a:schemeClr val="accent1"/>
                </a:solidFill>
              </a:rPr>
              <a:t>color</a:t>
            </a:r>
            <a:r>
              <a:rPr lang="en-GB" dirty="0">
                <a:solidFill>
                  <a:schemeClr val="accent1"/>
                </a:solidFill>
              </a:rPr>
              <a:t> &lt;- </a:t>
            </a:r>
            <a:r>
              <a:rPr lang="en-GB" dirty="0" err="1">
                <a:solidFill>
                  <a:schemeClr val="accent1"/>
                </a:solidFill>
              </a:rPr>
              <a:t>gsub</a:t>
            </a:r>
            <a:r>
              <a:rPr lang="en-GB" dirty="0">
                <a:solidFill>
                  <a:schemeClr val="accent1"/>
                </a:solidFill>
              </a:rPr>
              <a:t>("</a:t>
            </a:r>
            <a:r>
              <a:rPr lang="en-GB" dirty="0" err="1">
                <a:solidFill>
                  <a:schemeClr val="accent1"/>
                </a:solidFill>
              </a:rPr>
              <a:t>FALSE","red",V</a:t>
            </a:r>
            <a:r>
              <a:rPr lang="en-GB" dirty="0">
                <a:solidFill>
                  <a:schemeClr val="accent1"/>
                </a:solidFill>
              </a:rPr>
              <a:t>(g)$</a:t>
            </a:r>
            <a:r>
              <a:rPr lang="en-GB" dirty="0" err="1">
                <a:solidFill>
                  <a:schemeClr val="accent1"/>
                </a:solidFill>
              </a:rPr>
              <a:t>color</a:t>
            </a:r>
            <a:r>
              <a:rPr lang="en-GB" dirty="0">
                <a:solidFill>
                  <a:schemeClr val="accent1"/>
                </a:solidFill>
              </a:rPr>
              <a:t>)   </a:t>
            </a:r>
            <a:r>
              <a:rPr lang="sk-SK" dirty="0">
                <a:solidFill>
                  <a:schemeClr val="accent2">
                    <a:lumMod val="75000"/>
                  </a:schemeClr>
                </a:solidFill>
              </a:rPr>
              <a:t># Prvej skupine (ľudí) pridáme červenú farbu</a:t>
            </a:r>
          </a:p>
          <a:p>
            <a:r>
              <a:rPr lang="en-GB" dirty="0">
                <a:solidFill>
                  <a:schemeClr val="accent1"/>
                </a:solidFill>
              </a:rPr>
              <a:t>&gt; V(g)$</a:t>
            </a:r>
            <a:r>
              <a:rPr lang="en-GB" dirty="0" err="1">
                <a:solidFill>
                  <a:schemeClr val="accent1"/>
                </a:solidFill>
              </a:rPr>
              <a:t>color</a:t>
            </a:r>
            <a:r>
              <a:rPr lang="en-GB" dirty="0">
                <a:solidFill>
                  <a:schemeClr val="accent1"/>
                </a:solidFill>
              </a:rPr>
              <a:t> &lt;- </a:t>
            </a:r>
            <a:r>
              <a:rPr lang="en-GB" dirty="0" err="1">
                <a:solidFill>
                  <a:schemeClr val="accent1"/>
                </a:solidFill>
              </a:rPr>
              <a:t>gsub</a:t>
            </a:r>
            <a:r>
              <a:rPr lang="en-GB" dirty="0">
                <a:solidFill>
                  <a:schemeClr val="accent1"/>
                </a:solidFill>
              </a:rPr>
              <a:t>("</a:t>
            </a:r>
            <a:r>
              <a:rPr lang="en-GB" dirty="0" err="1">
                <a:solidFill>
                  <a:schemeClr val="accent1"/>
                </a:solidFill>
              </a:rPr>
              <a:t>TRUE","blue",V</a:t>
            </a:r>
            <a:r>
              <a:rPr lang="en-GB" dirty="0">
                <a:solidFill>
                  <a:schemeClr val="accent1"/>
                </a:solidFill>
              </a:rPr>
              <a:t>(g)$</a:t>
            </a:r>
            <a:r>
              <a:rPr lang="en-GB" dirty="0" err="1">
                <a:solidFill>
                  <a:schemeClr val="accent1"/>
                </a:solidFill>
              </a:rPr>
              <a:t>color</a:t>
            </a:r>
            <a:r>
              <a:rPr lang="en-GB" dirty="0">
                <a:solidFill>
                  <a:schemeClr val="accent1"/>
                </a:solidFill>
              </a:rPr>
              <a:t>) 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# </a:t>
            </a:r>
            <a:r>
              <a:rPr lang="sk-SK" dirty="0">
                <a:solidFill>
                  <a:schemeClr val="accent2">
                    <a:lumMod val="75000"/>
                  </a:schemeClr>
                </a:solidFill>
              </a:rPr>
              <a:t>Druhej skupine (stretnutia) pridáme modrú farbu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BAA6AB-F07B-41FA-B087-BABE9D08D69B}"/>
              </a:ext>
            </a:extLst>
          </p:cNvPr>
          <p:cNvSpPr txBox="1"/>
          <p:nvPr/>
        </p:nvSpPr>
        <p:spPr>
          <a:xfrm>
            <a:off x="734291" y="2571125"/>
            <a:ext cx="5860473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Označíme červenou farbou mafiánov a modrou – stretnutia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F2022A-9684-4746-A422-BE52F9566546}"/>
              </a:ext>
            </a:extLst>
          </p:cNvPr>
          <p:cNvSpPr txBox="1"/>
          <p:nvPr/>
        </p:nvSpPr>
        <p:spPr>
          <a:xfrm>
            <a:off x="734291" y="4076523"/>
            <a:ext cx="586394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Ďalej zobrazíme našu sieť v tvare bipartitného grafu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(Obr. 3)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D092217-F562-42C4-A70C-73A2D1D58C63}"/>
              </a:ext>
            </a:extLst>
          </p:cNvPr>
          <p:cNvSpPr txBox="1"/>
          <p:nvPr/>
        </p:nvSpPr>
        <p:spPr>
          <a:xfrm>
            <a:off x="1039090" y="4617274"/>
            <a:ext cx="4700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/>
                </a:solidFill>
              </a:rPr>
              <a:t>&gt; plot(g, </a:t>
            </a:r>
            <a:r>
              <a:rPr lang="en-GB" dirty="0" err="1">
                <a:solidFill>
                  <a:schemeClr val="accent1"/>
                </a:solidFill>
              </a:rPr>
              <a:t>vertex.label</a:t>
            </a:r>
            <a:r>
              <a:rPr lang="en-GB" dirty="0">
                <a:solidFill>
                  <a:schemeClr val="accent1"/>
                </a:solidFill>
              </a:rPr>
              <a:t> = NA, </a:t>
            </a:r>
            <a:r>
              <a:rPr lang="en-GB" dirty="0" err="1">
                <a:solidFill>
                  <a:schemeClr val="accent1"/>
                </a:solidFill>
              </a:rPr>
              <a:t>vertex.size</a:t>
            </a:r>
            <a:r>
              <a:rPr lang="en-GB" dirty="0">
                <a:solidFill>
                  <a:schemeClr val="accent1"/>
                </a:solidFill>
              </a:rPr>
              <a:t> = 1,</a:t>
            </a:r>
          </a:p>
          <a:p>
            <a:r>
              <a:rPr lang="en-GB" dirty="0">
                <a:solidFill>
                  <a:schemeClr val="accent1"/>
                </a:solidFill>
              </a:rPr>
              <a:t>     </a:t>
            </a:r>
            <a:r>
              <a:rPr lang="en-GB" dirty="0" err="1">
                <a:solidFill>
                  <a:schemeClr val="accent1"/>
                </a:solidFill>
              </a:rPr>
              <a:t>edge.width</a:t>
            </a:r>
            <a:r>
              <a:rPr lang="en-GB" dirty="0">
                <a:solidFill>
                  <a:schemeClr val="accent1"/>
                </a:solidFill>
              </a:rPr>
              <a:t>=1, layout=</a:t>
            </a:r>
            <a:r>
              <a:rPr lang="en-GB" dirty="0" err="1">
                <a:solidFill>
                  <a:schemeClr val="accent1"/>
                </a:solidFill>
              </a:rPr>
              <a:t>layout_as_bipartite</a:t>
            </a:r>
            <a:r>
              <a:rPr lang="en-GB" dirty="0">
                <a:solidFill>
                  <a:schemeClr val="accent1"/>
                </a:solidFill>
              </a:rPr>
              <a:t>)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46313D-3A57-4882-BD26-35A97477C977}"/>
              </a:ext>
            </a:extLst>
          </p:cNvPr>
          <p:cNvSpPr txBox="1"/>
          <p:nvPr/>
        </p:nvSpPr>
        <p:spPr>
          <a:xfrm>
            <a:off x="734291" y="5524319"/>
            <a:ext cx="4890654" cy="67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Poznámka: </a:t>
            </a:r>
            <a:r>
              <a:rPr lang="sk-SK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 prehľadnosť grafu, na obrázku sú iba 50 mafiánov a 40 stretnutí.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729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3A56671-E2FF-4A54-8E64-73579646148A}"/>
              </a:ext>
            </a:extLst>
          </p:cNvPr>
          <p:cNvSpPr txBox="1"/>
          <p:nvPr/>
        </p:nvSpPr>
        <p:spPr>
          <a:xfrm>
            <a:off x="3584863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017D69-F625-4810-B959-A23017F93B92}"/>
              </a:ext>
            </a:extLst>
          </p:cNvPr>
          <p:cNvSpPr txBox="1"/>
          <p:nvPr/>
        </p:nvSpPr>
        <p:spPr>
          <a:xfrm>
            <a:off x="3645473" y="661766"/>
            <a:ext cx="5365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Hierarchická štruktúra mafie</a:t>
            </a:r>
            <a:r>
              <a:rPr lang="en-US" dirty="0"/>
              <a:t> v </a:t>
            </a:r>
            <a:r>
              <a:rPr lang="sk-SK" dirty="0"/>
              <a:t>tvare bipartitného grafu</a:t>
            </a:r>
            <a:endParaRPr lang="sk-SK" dirty="0">
              <a:latin typeface="+mj-lt"/>
            </a:endParaRPr>
          </a:p>
        </p:txBody>
      </p:sp>
      <p:pic>
        <p:nvPicPr>
          <p:cNvPr id="13" name="Picture 12" descr="A picture containing chart&#10;&#10;Description automatically generated">
            <a:extLst>
              <a:ext uri="{FF2B5EF4-FFF2-40B4-BE49-F238E27FC236}">
                <a16:creationId xmlns:a16="http://schemas.microsoft.com/office/drawing/2014/main" id="{DFF6CC0E-46B1-402E-B9FA-942BFB8D07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43347" y="-11149"/>
            <a:ext cx="4645579" cy="698096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A5DE295-C988-4290-B68D-1DE23326DBBF}"/>
              </a:ext>
            </a:extLst>
          </p:cNvPr>
          <p:cNvSpPr txBox="1"/>
          <p:nvPr/>
        </p:nvSpPr>
        <p:spPr>
          <a:xfrm>
            <a:off x="3778822" y="5888502"/>
            <a:ext cx="5098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Obr. 3: </a:t>
            </a:r>
            <a:r>
              <a:rPr lang="sk-SK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Sociálna sieť mafie v tvare bipartitného grafu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001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32742A-996B-44A7-91DD-81CC861BE9B1}"/>
              </a:ext>
            </a:extLst>
          </p:cNvPr>
          <p:cNvSpPr txBox="1"/>
          <p:nvPr/>
        </p:nvSpPr>
        <p:spPr>
          <a:xfrm>
            <a:off x="3584863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8D2ADB-3471-4F94-A61F-8238E06B9DB2}"/>
              </a:ext>
            </a:extLst>
          </p:cNvPr>
          <p:cNvSpPr txBox="1"/>
          <p:nvPr/>
        </p:nvSpPr>
        <p:spPr>
          <a:xfrm>
            <a:off x="5272518" y="661766"/>
            <a:ext cx="1646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latin typeface="+mj-lt"/>
              </a:rPr>
              <a:t>Metoda</a:t>
            </a:r>
            <a:r>
              <a:rPr lang="en-US" dirty="0">
                <a:latin typeface="+mj-lt"/>
              </a:rPr>
              <a:t> BiRank</a:t>
            </a:r>
            <a:endParaRPr lang="sk-SK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72976EC-C485-4904-8107-5DCCCC61E6BD}"/>
                  </a:ext>
                </a:extLst>
              </p:cNvPr>
              <p:cNvSpPr txBox="1"/>
              <p:nvPr/>
            </p:nvSpPr>
            <p:spPr>
              <a:xfrm>
                <a:off x="692728" y="1302328"/>
                <a:ext cx="10931236" cy="23616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sk-SK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Nech </a:t>
                </a:r>
                <a14:m>
                  <m:oMath xmlns:m="http://schemas.openxmlformats.org/officeDocument/2006/math">
                    <m:r>
                      <a:rPr lang="sk-SK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𝐺</m:t>
                    </m:r>
                    <m:r>
                      <a:rPr lang="sk-SK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sk-SK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𝑉</m:t>
                        </m:r>
                        <m:r>
                          <a:rPr lang="sk-SK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a:rPr lang="sk-SK" sz="1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je graf bipartitnej sociálnej siete, kde </a:t>
                </a:r>
                <a14:m>
                  <m:oMath xmlns:m="http://schemas.openxmlformats.org/officeDocument/2006/math">
                    <m:r>
                      <a:rPr lang="sk-SK" sz="18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𝑉</m:t>
                    </m:r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sa da rozdeliť na dve množiny –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𝑈</m:t>
                    </m:r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𝑃</m:t>
                    </m:r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Nech </a:t>
                </a:r>
                <a14:m>
                  <m:oMath xmlns:m="http://schemas.openxmlformats.org/officeDocument/2006/math">
                    <m:r>
                      <a:rPr lang="sk-SK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𝑊</m:t>
                    </m:r>
                    <m:r>
                      <a:rPr lang="sk-SK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=(</m:t>
                    </m:r>
                    <m:sSub>
                      <m:sSubPr>
                        <m:ctrlPr>
                          <a:rPr lang="ru-RU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sk-SK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𝑤</m:t>
                        </m:r>
                      </m:e>
                      <m:sub>
                        <m:r>
                          <a:rPr lang="sk-SK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𝑖𝑗</m:t>
                        </m:r>
                      </m:sub>
                    </m:sSub>
                    <m:r>
                      <a:rPr lang="sk-SK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je matica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</m:d>
                    <m: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×</m:t>
                    </m:r>
                    <m:d>
                      <m:dPr>
                        <m:begChr m:val="|"/>
                        <m:endChr m:val="|"/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𝑃</m:t>
                        </m:r>
                      </m:e>
                    </m:d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váh hrán (ak vrcholy nemajú hranu medzi sebou, tak potom ich váha je 0).</a:t>
                </a:r>
                <a:r>
                  <a:rPr lang="en-US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sk-SK" dirty="0"/>
                  <a:t>Potom pre každý vrhol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sk-SK" i="1">
                        <a:latin typeface="Cambria Math" panose="02040503050406030204" pitchFamily="18" charset="0"/>
                      </a:rPr>
                      <m:t>𝜖</m:t>
                    </m:r>
                    <m:r>
                      <a:rPr lang="sk-SK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sk-SK" i="1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sk-SK" dirty="0"/>
                  <a:t>, spočítame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sk-SK" dirty="0"/>
                  <a:t> – súčet váh hrán, ktorí majú konce v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sk-SK" dirty="0"/>
                  <a:t>. Ďalej vytvoríme diagonálnu maticu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sk-SK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</m:d>
                        <m:r>
                          <a:rPr lang="sk-SK">
                            <a:latin typeface="Cambria Math" panose="02040503050406030204" pitchFamily="18" charset="0"/>
                          </a:rPr>
                          <m:t>×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</m:d>
                        <m:r>
                          <a:rPr lang="sk-SK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sk-SK" dirty="0"/>
                  <a:t>. To iste urobíme pre vrcholy z </a:t>
                </a:r>
                <a14:m>
                  <m:oMath xmlns:m="http://schemas.openxmlformats.org/officeDocument/2006/math">
                    <m:r>
                      <a:rPr lang="sk-SK" i="1"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sk-SK" dirty="0"/>
                  <a:t> a vytvoríme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sk-SK" i="1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sk-SK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sk-SK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  <m:r>
                          <a:rPr lang="sk-SK">
                            <a:latin typeface="Cambria Math" panose="02040503050406030204" pitchFamily="18" charset="0"/>
                          </a:rPr>
                          <m:t>×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d>
                        <m:r>
                          <a:rPr lang="sk-SK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sk-SK" dirty="0"/>
                  <a:t>.</a:t>
                </a:r>
                <a:endParaRPr lang="en-US" dirty="0"/>
              </a:p>
              <a:p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	</a:t>
                </a:r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Zvolíme si vektory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sk-SK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p>
                        <m:r>
                          <a:rPr lang="sk-SK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sk-SK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p>
                        <m:r>
                          <a:rPr lang="sk-SK" sz="18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ktoré zakódujú predchádzajúce presvedčenie o dôležitosti vrcholov.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sk-SK" dirty="0"/>
                  <a:t>Zvolíme si vektory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sk-SK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sk-SK" dirty="0"/>
                  <a:t> 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sk-SK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sk-SK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sk-SK" dirty="0"/>
                  <a:t> ktoré zakódujú predchádzajúce presvedčenie o dôležitosti vrcholov. Potom, po </a:t>
                </a:r>
                <a14:m>
                  <m:oMath xmlns:m="http://schemas.openxmlformats.org/officeDocument/2006/math">
                    <m:r>
                      <a:rPr lang="sk-SK" i="1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sk-SK" dirty="0"/>
                  <a:t> iterácii  dostaneme vektory dôležitosti vrcholov: </a:t>
                </a:r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72976EC-C485-4904-8107-5DCCCC61E6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728" y="1302328"/>
                <a:ext cx="10931236" cy="2361672"/>
              </a:xfrm>
              <a:prstGeom prst="rect">
                <a:avLst/>
              </a:prstGeom>
              <a:blipFill>
                <a:blip r:embed="rId2"/>
                <a:stretch>
                  <a:fillRect l="-502" t="-15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81ECCC3-5249-44CF-BDCA-D4CF07BF068F}"/>
                  </a:ext>
                </a:extLst>
              </p:cNvPr>
              <p:cNvSpPr txBox="1"/>
              <p:nvPr/>
            </p:nvSpPr>
            <p:spPr>
              <a:xfrm>
                <a:off x="4641271" y="3429000"/>
                <a:ext cx="2909455" cy="11672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1800" i="1" smtClean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</m:sSup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α</m:t>
                      </m:r>
                      <m:sSup>
                        <m:sSupPr>
                          <m:ctrlPr>
                            <a:rPr lang="ru-RU" i="1">
                              <a:solidFill>
                                <a:srgbClr val="20212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sk-SK" i="1">
                              <a:solidFill>
                                <a:srgbClr val="20212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𝑆</m:t>
                          </m:r>
                        </m:e>
                        <m:sup>
                          <m:r>
                            <a:rPr lang="sk-SK" i="1">
                              <a:solidFill>
                                <a:srgbClr val="202122"/>
                              </a:solidFill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𝑇</m:t>
                          </m:r>
                        </m:sup>
                      </m:sSup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𝑝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𝑛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−1</m:t>
                          </m:r>
                        </m:sup>
                      </m:sSup>
                      <m: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+(1</m:t>
                      </m:r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α</m:t>
                      </m:r>
                      <m: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)</m:t>
                      </m:r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𝑢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</m:sSup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sk-SK" i="1">
                          <a:solidFill>
                            <a:srgbClr val="202122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𝛽</m:t>
                      </m:r>
                      <m:r>
                        <m:rPr>
                          <m:sty m:val="p"/>
                        </m:rPr>
                        <a:rPr lang="sk-SK">
                          <a:solidFill>
                            <a:srgbClr val="202122"/>
                          </a:solidFill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S</m:t>
                      </m:r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𝑢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𝑛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−1</m:t>
                          </m:r>
                        </m:sup>
                      </m:sSup>
                      <m: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+(1</m:t>
                      </m:r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β</m:t>
                      </m:r>
                      <m: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)</m:t>
                      </m:r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𝑝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81ECCC3-5249-44CF-BDCA-D4CF07BF06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1271" y="3429000"/>
                <a:ext cx="2909455" cy="11672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B0DE5E4-C75F-4113-B976-A032A2C4B8FF}"/>
                  </a:ext>
                </a:extLst>
              </p:cNvPr>
              <p:cNvSpPr txBox="1"/>
              <p:nvPr/>
            </p:nvSpPr>
            <p:spPr>
              <a:xfrm>
                <a:off x="561110" y="4342660"/>
                <a:ext cx="11062854" cy="19559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kde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α</m:t>
                    </m:r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β</m:t>
                    </m:r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sú hyperparametre na zváženie dôležitosti štruktúry grafu a vektora predchádzajúceho dopytu a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S</m:t>
                    </m:r>
                    <m: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=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  <m:sup>
                        <m:r>
                          <a:rPr lang="sk-SK" i="1">
                            <a:latin typeface="Cambria Math" panose="02040503050406030204" pitchFamily="18" charset="0"/>
                          </a:rPr>
                          <m:t>−1/2</m:t>
                        </m:r>
                      </m:sup>
                    </m:sSup>
                    <m:r>
                      <a:rPr lang="sk-SK" i="1">
                        <a:latin typeface="Cambria Math" panose="02040503050406030204" pitchFamily="18" charset="0"/>
                      </a:rPr>
                      <m:t>𝑊</m:t>
                    </m:r>
                    <m:sSup>
                      <m:sSup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sk-SK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sub>
                        </m:sSub>
                      </m:e>
                      <m:sup>
                        <m:r>
                          <a:rPr lang="sk-SK" i="1">
                            <a:latin typeface="Cambria Math" panose="02040503050406030204" pitchFamily="18" charset="0"/>
                          </a:rPr>
                          <m:t>−1/2</m:t>
                        </m:r>
                      </m:sup>
                    </m:sSup>
                  </m:oMath>
                </a14:m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</a:p>
              <a:p>
                <a:endParaRPr lang="en-US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sk-SK" sz="1800" b="1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Poznámka</a:t>
                </a:r>
                <a:r>
                  <a:rPr lang="sk-SK" sz="1800" dirty="0"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: ak nemáme žiadne presvedčenia o začiatočných vektoroch a/alebo o hyperparametroch, tak berieme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α</m:t>
                    </m:r>
                    <m: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=</m:t>
                    </m:r>
                    <m:r>
                      <m:rPr>
                        <m:sty m:val="p"/>
                      </m:rP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β</m:t>
                    </m:r>
                    <m: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=0.85</m:t>
                    </m:r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𝑢</m:t>
                        </m:r>
                      </m:e>
                      <m:sub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</m:sub>
                      <m:sup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bSup>
                    <m:r>
                      <a:rPr lang="sk-SK" sz="1800" i="1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ru-RU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𝑈</m:t>
                            </m:r>
                          </m:e>
                        </m:d>
                      </m:den>
                    </m:f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(resp.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𝑝</m:t>
                        </m:r>
                      </m:e>
                      <m:sub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𝑗</m:t>
                        </m:r>
                      </m:sub>
                      <m:sup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bSup>
                    <m:r>
                      <a:rPr lang="sk-SK" sz="1800" i="1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ru-RU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𝑃</m:t>
                            </m:r>
                          </m:e>
                        </m:d>
                      </m:den>
                    </m:f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 pre i = 1, ...,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𝑈</m:t>
                        </m:r>
                      </m:e>
                    </m:d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(resp. pre j = 1, ...,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B0DE5E4-C75F-4113-B976-A032A2C4B8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110" y="4342660"/>
                <a:ext cx="11062854" cy="1955985"/>
              </a:xfrm>
              <a:prstGeom prst="rect">
                <a:avLst/>
              </a:prstGeom>
              <a:blipFill>
                <a:blip r:embed="rId4"/>
                <a:stretch>
                  <a:fillRect l="-441" t="-1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0661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F96AC9-55F7-4B3F-B1FC-E87D8DE9E1FF}"/>
              </a:ext>
            </a:extLst>
          </p:cNvPr>
          <p:cNvSpPr txBox="1"/>
          <p:nvPr/>
        </p:nvSpPr>
        <p:spPr>
          <a:xfrm>
            <a:off x="3584863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45FAF9-F90C-4FC8-8846-669512359F21}"/>
              </a:ext>
            </a:extLst>
          </p:cNvPr>
          <p:cNvSpPr txBox="1"/>
          <p:nvPr/>
        </p:nvSpPr>
        <p:spPr>
          <a:xfrm>
            <a:off x="5379459" y="661766"/>
            <a:ext cx="1433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latin typeface="+mj-lt"/>
              </a:rPr>
              <a:t>Konvergencia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65D3B48-CBC9-4F9A-8C55-956178C89F56}"/>
                  </a:ext>
                </a:extLst>
              </p:cNvPr>
              <p:cNvSpPr txBox="1"/>
              <p:nvPr/>
            </p:nvSpPr>
            <p:spPr>
              <a:xfrm>
                <a:off x="1080655" y="1031098"/>
                <a:ext cx="1066799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Vyjadrime z rovnici vektor </a:t>
                </a:r>
                <a14:m>
                  <m:oMath xmlns:m="http://schemas.openxmlformats.org/officeDocument/2006/math">
                    <m:r>
                      <a:rPr lang="sk-SK" i="1">
                        <a:solidFill>
                          <a:srgbClr val="202122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𝑢</m:t>
                    </m:r>
                  </m:oMath>
                </a14:m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65D3B48-CBC9-4F9A-8C55-956178C89F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655" y="1031098"/>
                <a:ext cx="10667999" cy="369332"/>
              </a:xfrm>
              <a:prstGeom prst="rect">
                <a:avLst/>
              </a:prstGeom>
              <a:blipFill>
                <a:blip r:embed="rId2"/>
                <a:stretch>
                  <a:fillRect l="-457" t="-8197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B4D4873-86D5-4331-AAC7-86925D880C72}"/>
                  </a:ext>
                </a:extLst>
              </p:cNvPr>
              <p:cNvSpPr txBox="1"/>
              <p:nvPr/>
            </p:nvSpPr>
            <p:spPr>
              <a:xfrm>
                <a:off x="2968768" y="1585096"/>
                <a:ext cx="48213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1800" i="1" smtClean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</m:sSup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sk-SK" sz="180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α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𝛽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𝑆𝑆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𝑇</m:t>
                          </m:r>
                        </m:sup>
                      </m:sSup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𝑢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𝑛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−1</m:t>
                          </m:r>
                        </m:sup>
                      </m:sSup>
                      <m: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α</m:t>
                      </m:r>
                      <m: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(1</m:t>
                      </m:r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β</m:t>
                      </m:r>
                      <m: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)</m:t>
                      </m:r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𝑝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0</m:t>
                          </m:r>
                        </m:sup>
                      </m:sSup>
                      <m: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+(1</m:t>
                      </m:r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α</m:t>
                      </m:r>
                      <m:r>
                        <a:rPr lang="sk-SK" sz="1800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)</m:t>
                      </m:r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𝑢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B4D4873-86D5-4331-AAC7-86925D880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768" y="1585096"/>
                <a:ext cx="4821382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DD6873E-6EAF-4009-8ACF-BE708D115848}"/>
                  </a:ext>
                </a:extLst>
              </p:cNvPr>
              <p:cNvSpPr txBox="1"/>
              <p:nvPr/>
            </p:nvSpPr>
            <p:spPr>
              <a:xfrm>
                <a:off x="1080655" y="2139094"/>
                <a:ext cx="81326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Označíme </a:t>
                </a:r>
                <a14:m>
                  <m:oMath xmlns:m="http://schemas.openxmlformats.org/officeDocument/2006/math">
                    <m:r>
                      <a:rPr lang="sk-SK" sz="1800" i="1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𝑀</m:t>
                    </m:r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je matica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sk-SK" sz="180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α</m:t>
                        </m:r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𝛽</m:t>
                        </m:r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𝑆𝑆</m:t>
                        </m:r>
                      </m:e>
                      <m:sup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a vektor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e>
                      <m:sub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je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α</m:t>
                    </m:r>
                    <m: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(1</m:t>
                    </m:r>
                    <m:r>
                      <a:rPr lang="sk-SK" sz="1800" i="1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m:rPr>
                        <m:sty m:val="p"/>
                      </m:rP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β</m:t>
                    </m:r>
                    <m: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)</m:t>
                    </m:r>
                    <m:sSup>
                      <m:sSupPr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𝑝</m:t>
                        </m:r>
                      </m:e>
                      <m:sup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p>
                    </m:sSup>
                    <m: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+(1</m:t>
                    </m:r>
                    <m:r>
                      <a:rPr lang="sk-SK" sz="1800" i="1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−</m:t>
                    </m:r>
                    <m:r>
                      <m:rPr>
                        <m:sty m:val="p"/>
                      </m:rP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α</m:t>
                    </m:r>
                    <m: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)</m:t>
                    </m:r>
                    <m:sSup>
                      <m:sSupPr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𝑢</m:t>
                        </m:r>
                      </m:e>
                      <m:sup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Dostaneme:</a:t>
                </a:r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DD6873E-6EAF-4009-8ACF-BE708D1158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655" y="2139094"/>
                <a:ext cx="8132618" cy="369332"/>
              </a:xfrm>
              <a:prstGeom prst="rect">
                <a:avLst/>
              </a:prstGeom>
              <a:blipFill>
                <a:blip r:embed="rId4"/>
                <a:stretch>
                  <a:fillRect l="-600"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5E0186-D149-456F-A827-2C8872343F9C}"/>
                  </a:ext>
                </a:extLst>
              </p:cNvPr>
              <p:cNvSpPr txBox="1"/>
              <p:nvPr/>
            </p:nvSpPr>
            <p:spPr>
              <a:xfrm>
                <a:off x="3803072" y="2549990"/>
                <a:ext cx="4585854" cy="870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1800" i="1" smtClean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𝑛</m:t>
                          </m:r>
                        </m:sup>
                      </m:sSup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𝑀</m:t>
                      </m:r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𝑢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𝑛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−1</m:t>
                          </m:r>
                        </m:sup>
                      </m:sSup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+</m:t>
                      </m:r>
                      <m:sSub>
                        <m:sSub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=…=</m:t>
                      </m:r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𝑘</m:t>
                          </m:r>
                        </m:sup>
                      </m:sSup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𝑢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0</m:t>
                          </m:r>
                        </m:sup>
                      </m:sSup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m:t>+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</m:ctrlPr>
                        </m:naryPr>
                        <m:sub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𝑡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=0</m:t>
                          </m:r>
                        </m:sub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𝑛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libri" panose="020F0502020204030204" pitchFamily="34" charset="0"/>
                            </a:rPr>
                            <m:t>−1</m:t>
                          </m:r>
                        </m:sup>
                        <m:e>
                          <m:sSup>
                            <m:sSupPr>
                              <m:ctrlPr>
                                <a:rPr lang="ru-RU" sz="1800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sk-SK" sz="1800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p>
                              <m:r>
                                <a:rPr lang="sk-SK" sz="1800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𝑡</m:t>
                              </m:r>
                            </m:sup>
                          </m:sSup>
                          <m:sSub>
                            <m:sSubPr>
                              <m:ctrlPr>
                                <a:rPr lang="ru-RU" sz="1800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sk-SK" sz="1800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sk-SK" sz="1800" i="1">
                                  <a:solidFill>
                                    <a:srgbClr val="202122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5E0186-D149-456F-A827-2C8872343F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3072" y="2549990"/>
                <a:ext cx="4585854" cy="87075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439F42-4FD9-4B87-B9F5-EF7131E3DF5F}"/>
                  </a:ext>
                </a:extLst>
              </p:cNvPr>
              <p:cNvSpPr txBox="1"/>
              <p:nvPr/>
            </p:nvSpPr>
            <p:spPr>
              <a:xfrm>
                <a:off x="1080655" y="3437260"/>
                <a:ext cx="8575964" cy="374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Hodnoty matici M sú v intervale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sk-SK" sz="180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αβ</m:t>
                        </m:r>
                        <m:r>
                          <a:rPr lang="sk-SK" sz="180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sk-SK" sz="180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αβ</m:t>
                        </m:r>
                      </m:e>
                    </m:d>
                    <m:r>
                      <a:rPr lang="sk-SK" sz="1800" i="1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Calibri" panose="020F0502020204030204" pitchFamily="34" charset="0"/>
                      </a:rPr>
                      <m:t>⊂</m:t>
                    </m:r>
                    <m:d>
                      <m:dPr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sk-SK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sk-SK" sz="180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Calibri" panose="020F0502020204030204" pitchFamily="34" charset="0"/>
                          </a:rPr>
                          <m:t>1,1</m:t>
                        </m:r>
                      </m:e>
                    </m:d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teda:</a:t>
                </a:r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C439F42-4FD9-4B87-B9F5-EF7131E3DF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0655" y="3437260"/>
                <a:ext cx="8575964" cy="374846"/>
              </a:xfrm>
              <a:prstGeom prst="rect">
                <a:avLst/>
              </a:prstGeom>
              <a:blipFill>
                <a:blip r:embed="rId6"/>
                <a:stretch>
                  <a:fillRect l="-569" t="-8197" b="-262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E09CEE6-3276-4A9A-9A6D-4E2AE85A6075}"/>
                  </a:ext>
                </a:extLst>
              </p:cNvPr>
              <p:cNvSpPr txBox="1"/>
              <p:nvPr/>
            </p:nvSpPr>
            <p:spPr>
              <a:xfrm>
                <a:off x="3856757" y="3930041"/>
                <a:ext cx="4478482" cy="4642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ru-RU" sz="1800" i="1" smtClean="0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ru-RU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sk-SK" sz="1800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sSup>
                          <m:sSupPr>
                            <m:ctrlPr>
                              <a:rPr lang="ru-RU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𝑘</m:t>
                            </m:r>
                          </m:sup>
                        </m:sSup>
                        <m:sSup>
                          <m:sSupPr>
                            <m:ctrlPr>
                              <a:rPr lang="ru-RU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</m:ctrlPr>
                          </m:sSupPr>
                          <m:e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0</m:t>
                            </m:r>
                          </m:sup>
                        </m:sSup>
                      </m:e>
                    </m:func>
                    <m:r>
                      <a:rPr lang="sk-SK" sz="1800" i="1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a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ru-RU" sz="1800" i="1">
                            <a:solidFill>
                              <a:srgbClr val="20212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ru-RU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sk-SK" sz="1800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lim</m:t>
                            </m:r>
                          </m:e>
                          <m:lim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𝑛</m:t>
                            </m:r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→∞</m:t>
                            </m:r>
                          </m:lim>
                        </m:limLow>
                      </m:fName>
                      <m:e>
                        <m:nary>
                          <m:naryPr>
                            <m:chr m:val="∑"/>
                            <m:limLoc m:val="undOvr"/>
                            <m:ctrlPr>
                              <a:rPr lang="ru-RU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</m:ctrlPr>
                          </m:naryPr>
                          <m:sub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𝑡</m:t>
                            </m:r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𝑛</m:t>
                            </m:r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Calibri" panose="020F0502020204030204" pitchFamily="34" charset="0"/>
                              </a:rPr>
                              <m:t>−1</m:t>
                            </m:r>
                          </m:sup>
                          <m:e>
                            <m:sSup>
                              <m:sSupPr>
                                <m:ctrlPr>
                                  <a:rPr lang="ru-RU" sz="1800" i="1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sk-SK" sz="1800" i="1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𝑀</m:t>
                                </m:r>
                              </m:e>
                              <m:sup>
                                <m:r>
                                  <a:rPr lang="sk-SK" sz="1800" i="1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</m:sup>
                            </m:sSup>
                            <m:r>
                              <a:rPr lang="sk-SK" sz="1800" i="1">
                                <a:solidFill>
                                  <a:srgbClr val="202122"/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=</m:t>
                            </m:r>
                            <m:sSup>
                              <m:sSupPr>
                                <m:ctrlPr>
                                  <a:rPr lang="ru-RU" sz="1800" i="1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sk-SK" sz="1800" i="1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a:rPr lang="sk-SK" sz="1800" i="1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𝐼</m:t>
                                </m:r>
                                <m:r>
                                  <a:rPr lang="sk-SK" sz="1800" i="1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sk-SK" sz="1800" i="1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𝑀</m:t>
                                </m:r>
                                <m:r>
                                  <a:rPr lang="sk-SK" sz="1800" i="1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sk-SK" sz="1800" i="1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−1</m:t>
                                </m:r>
                              </m:sup>
                            </m:sSup>
                          </m:e>
                        </m:nary>
                      </m:e>
                    </m:func>
                  </m:oMath>
                </a14:m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E09CEE6-3276-4A9A-9A6D-4E2AE85A60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6757" y="3930041"/>
                <a:ext cx="4478482" cy="464230"/>
              </a:xfrm>
              <a:prstGeom prst="rect">
                <a:avLst/>
              </a:prstGeom>
              <a:blipFill>
                <a:blip r:embed="rId7"/>
                <a:stretch>
                  <a:fillRect t="-93421" b="-1302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3FAD4C48-E094-4B70-8FC1-3CF9AB4B4281}"/>
              </a:ext>
            </a:extLst>
          </p:cNvPr>
          <p:cNvSpPr txBox="1"/>
          <p:nvPr/>
        </p:nvSpPr>
        <p:spPr>
          <a:xfrm>
            <a:off x="1122433" y="4512207"/>
            <a:ext cx="5468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 toho vyplýva, že máme jedine stacionárne riešenie: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9F1476-10B0-41F8-87E9-296F94058107}"/>
                  </a:ext>
                </a:extLst>
              </p:cNvPr>
              <p:cNvSpPr txBox="1"/>
              <p:nvPr/>
            </p:nvSpPr>
            <p:spPr>
              <a:xfrm>
                <a:off x="5091543" y="4916407"/>
                <a:ext cx="20089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1800" i="1" smtClean="0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p>
                      <m:r>
                        <a:rPr lang="sk-SK" sz="1800" i="1">
                          <a:solidFill>
                            <a:srgbClr val="202122"/>
                          </a:solidFill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𝑀</m:t>
                          </m:r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ru-RU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sk-SK" sz="1800" i="1">
                              <a:solidFill>
                                <a:srgbClr val="202122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9F1476-10B0-41F8-87E9-296F94058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1543" y="4916407"/>
                <a:ext cx="2008909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BAB13E-A21A-4311-8D6C-C2C36C2D071F}"/>
                  </a:ext>
                </a:extLst>
              </p:cNvPr>
              <p:cNvSpPr txBox="1"/>
              <p:nvPr/>
            </p:nvSpPr>
            <p:spPr>
              <a:xfrm>
                <a:off x="1122433" y="5272904"/>
                <a:ext cx="26806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To iste platí pre vektor </a:t>
                </a:r>
                <a14:m>
                  <m:oMath xmlns:m="http://schemas.openxmlformats.org/officeDocument/2006/math">
                    <m:r>
                      <a:rPr lang="sk-SK" sz="1800" i="1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𝑝</m:t>
                    </m:r>
                  </m:oMath>
                </a14:m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.</a:t>
                </a:r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5BAB13E-A21A-4311-8D6C-C2C36C2D07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2433" y="5272904"/>
                <a:ext cx="2680639" cy="369332"/>
              </a:xfrm>
              <a:prstGeom prst="rect">
                <a:avLst/>
              </a:prstGeom>
              <a:blipFill>
                <a:blip r:embed="rId9"/>
                <a:stretch>
                  <a:fillRect l="-1818" t="-9836" b="-245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9677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B5FF1F-BEC3-4539-A386-16E05C625EEA}"/>
              </a:ext>
            </a:extLst>
          </p:cNvPr>
          <p:cNvSpPr txBox="1"/>
          <p:nvPr/>
        </p:nvSpPr>
        <p:spPr>
          <a:xfrm>
            <a:off x="3584863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7B9E19-5727-46BA-B591-EDBCFC1A448C}"/>
              </a:ext>
            </a:extLst>
          </p:cNvPr>
          <p:cNvSpPr txBox="1"/>
          <p:nvPr/>
        </p:nvSpPr>
        <p:spPr>
          <a:xfrm>
            <a:off x="4811422" y="661766"/>
            <a:ext cx="2569155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Rozdiel medzi metódami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459EF4F-87AE-4F43-940B-CF7BECEF2AB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1540768"/>
                  </p:ext>
                </p:extLst>
              </p:nvPr>
            </p:nvGraphicFramePr>
            <p:xfrm>
              <a:off x="2032000" y="1411750"/>
              <a:ext cx="8127999" cy="403449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9333">
                      <a:extLst>
                        <a:ext uri="{9D8B030D-6E8A-4147-A177-3AD203B41FA5}">
                          <a16:colId xmlns:a16="http://schemas.microsoft.com/office/drawing/2014/main" val="172170772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75605811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1187871824"/>
                        </a:ext>
                      </a:extLst>
                    </a:gridCol>
                  </a:tblGrid>
                  <a:tr h="75536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noProof="0" dirty="0"/>
                            <a:t>Metoda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𝑺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800" i="1" kern="120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800" b="1" i="1" kern="1200" smtClean="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𝑺</m:t>
                                    </m:r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bg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5747315"/>
                      </a:ext>
                    </a:extLst>
                  </a:tr>
                  <a:tr h="75536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HITS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𝑊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1224199"/>
                      </a:ext>
                    </a:extLst>
                  </a:tr>
                  <a:tr h="8333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Co-HITS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sz="1800" i="1" kern="1200" smtClean="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𝑊</m:t>
                                </m:r>
                                <m:sSup>
                                  <m:sSup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33193081"/>
                      </a:ext>
                    </a:extLst>
                  </a:tr>
                  <a:tr h="8333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BGRM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</m:t>
                                    </m:r>
                                  </m:sup>
                                </m:sSup>
                                <m:r>
                                  <a:rPr lang="sk-SK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𝑊</m:t>
                                </m:r>
                                <m:sSup>
                                  <m:sSup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ru-RU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0848413"/>
                      </a:ext>
                    </a:extLst>
                  </a:tr>
                  <a:tr h="8570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BiRank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−1/2</m:t>
                                    </m:r>
                                  </m:sup>
                                </m:sSup>
                                <m:r>
                                  <a:rPr lang="sk-SK" sz="1800" i="1" kern="1200">
                                    <a:solidFill>
                                      <a:schemeClr val="dk1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𝑊</m:t>
                                </m:r>
                                <m:sSup>
                                  <m:sSup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−1/2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ru-RU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𝑢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</m:t>
                                    </m:r>
                                    <m:r>
                                      <a:rPr lang="en-US" sz="18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/2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ru-RU" sz="180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𝑊</m:t>
                                    </m:r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𝑇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ru-RU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ru-RU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sk-SK" sz="1800" i="1" kern="120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en-US" sz="1800" b="0" i="1" kern="1200" smtClean="0">
                                            <a:solidFill>
                                              <a:schemeClr val="dk1"/>
                                            </a:solidFill>
                                            <a:effectLst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𝑝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sk-SK" sz="1800" i="1" kern="120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−1</m:t>
                                    </m:r>
                                    <m:r>
                                      <a:rPr lang="en-US" sz="1800" b="0" i="1" kern="1200" smtClean="0">
                                        <a:solidFill>
                                          <a:schemeClr val="dk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/2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5372836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5">
                <a:extLst>
                  <a:ext uri="{FF2B5EF4-FFF2-40B4-BE49-F238E27FC236}">
                    <a16:creationId xmlns:a16="http://schemas.microsoft.com/office/drawing/2014/main" id="{7459EF4F-87AE-4F43-940B-CF7BECEF2AB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01540768"/>
                  </p:ext>
                </p:extLst>
              </p:nvPr>
            </p:nvGraphicFramePr>
            <p:xfrm>
              <a:off x="2032000" y="1411750"/>
              <a:ext cx="8127999" cy="403449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9333">
                      <a:extLst>
                        <a:ext uri="{9D8B030D-6E8A-4147-A177-3AD203B41FA5}">
                          <a16:colId xmlns:a16="http://schemas.microsoft.com/office/drawing/2014/main" val="172170772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75605811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1187871824"/>
                        </a:ext>
                      </a:extLst>
                    </a:gridCol>
                  </a:tblGrid>
                  <a:tr h="75536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noProof="0" dirty="0"/>
                            <a:t>Metoda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100450" t="-4032" r="-101126" b="-436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4032" r="-899" b="-4362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5747315"/>
                      </a:ext>
                    </a:extLst>
                  </a:tr>
                  <a:tr h="75536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HITS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100450" t="-104032" r="-101126" b="-336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04032" r="-899" b="-3362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31224199"/>
                      </a:ext>
                    </a:extLst>
                  </a:tr>
                  <a:tr h="8333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Co-HITS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100450" t="-184672" r="-101126" b="-204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184672" r="-899" b="-2043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33193081"/>
                      </a:ext>
                    </a:extLst>
                  </a:tr>
                  <a:tr h="8333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BGRM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100450" t="-284672" r="-101126" b="-10438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284672" r="-899" b="-10438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0848413"/>
                      </a:ext>
                    </a:extLst>
                  </a:tr>
                  <a:tr h="85703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BiRank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100450" t="-373759" r="-101126" b="-14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00000" t="-373759" r="-899" b="-14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5372836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722578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3A5248-BDA2-4DE7-8C97-049C691DE567}"/>
              </a:ext>
            </a:extLst>
          </p:cNvPr>
          <p:cNvSpPr txBox="1"/>
          <p:nvPr/>
        </p:nvSpPr>
        <p:spPr>
          <a:xfrm>
            <a:off x="3584863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50D104-C065-43B1-BE37-B8F1F140C908}"/>
              </a:ext>
            </a:extLst>
          </p:cNvPr>
          <p:cNvSpPr txBox="1"/>
          <p:nvPr/>
        </p:nvSpPr>
        <p:spPr>
          <a:xfrm>
            <a:off x="5522984" y="661766"/>
            <a:ext cx="1146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BiRank v R</a:t>
            </a:r>
            <a:endParaRPr lang="sk-SK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D562C79-D731-4AE4-B175-F8799CD1D9CF}"/>
                  </a:ext>
                </a:extLst>
              </p:cNvPr>
              <p:cNvSpPr txBox="1"/>
              <p:nvPr/>
            </p:nvSpPr>
            <p:spPr>
              <a:xfrm>
                <a:off x="937492" y="1110733"/>
                <a:ext cx="1076959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Najprv musíme vytvoriť maticu </a:t>
                </a:r>
                <a14:m>
                  <m:oMath xmlns:m="http://schemas.openxmlformats.org/officeDocument/2006/math">
                    <m:r>
                      <a:rPr lang="sk-SK" sz="18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sk-SK" sz="180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×2</m:t>
                    </m:r>
                  </m:oMath>
                </a14:m>
                <a:r>
                  <a:rPr lang="sk-SK" sz="1800" dirty="0">
                    <a:solidFill>
                      <a:srgbClr val="202122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, kde v prvom stĺpce budú “mena”, a v druhom – “stretnutia”. Každý riadok bude označovať hranu medzi človekom a stretnutím.</a:t>
                </a:r>
                <a:endParaRPr lang="ru-RU" sz="18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D562C79-D731-4AE4-B175-F8799CD1D9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492" y="1110733"/>
                <a:ext cx="10769599" cy="646331"/>
              </a:xfrm>
              <a:prstGeom prst="rect">
                <a:avLst/>
              </a:prstGeom>
              <a:blipFill>
                <a:blip r:embed="rId2"/>
                <a:stretch>
                  <a:fillRect l="-510" t="-4717" b="-141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716B2438-BEE9-4B1B-9267-F6B8F93C1A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169949"/>
              </p:ext>
            </p:extLst>
          </p:nvPr>
        </p:nvGraphicFramePr>
        <p:xfrm>
          <a:off x="1226127" y="2103093"/>
          <a:ext cx="9739746" cy="350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588">
                  <a:extLst>
                    <a:ext uri="{9D8B030D-6E8A-4147-A177-3AD203B41FA5}">
                      <a16:colId xmlns:a16="http://schemas.microsoft.com/office/drawing/2014/main" val="1257599384"/>
                    </a:ext>
                  </a:extLst>
                </a:gridCol>
                <a:gridCol w="4382886">
                  <a:extLst>
                    <a:ext uri="{9D8B030D-6E8A-4147-A177-3AD203B41FA5}">
                      <a16:colId xmlns:a16="http://schemas.microsoft.com/office/drawing/2014/main" val="978973612"/>
                    </a:ext>
                  </a:extLst>
                </a:gridCol>
                <a:gridCol w="4853272">
                  <a:extLst>
                    <a:ext uri="{9D8B030D-6E8A-4147-A177-3AD203B41FA5}">
                      <a16:colId xmlns:a16="http://schemas.microsoft.com/office/drawing/2014/main" val="766355783"/>
                    </a:ext>
                  </a:extLst>
                </a:gridCol>
              </a:tblGrid>
              <a:tr h="70040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Mena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noProof="0" dirty="0"/>
                        <a:t>Stretnutia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4222952"/>
                  </a:ext>
                </a:extLst>
              </a:tr>
              <a:tr h="700408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BARRANCA Cosimo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18/10/2007(L), summit-dinner at "la cadgrega" restaurant in Limito di Pioltello (Mi)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8359307"/>
                  </a:ext>
                </a:extLst>
              </a:tr>
              <a:tr h="700408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CHIARELLA Leonardo Antonio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18/10/2007(L), summit-dinner at "la cadgrega" restaurant in Limito di Pioltello (Mi)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9500359"/>
                  </a:ext>
                </a:extLst>
              </a:tr>
              <a:tr h="700408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CRICELLI Davide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18/10/2007(L), summit-dinner at "la cadgrega" restaurant in Limito di Pioltello (Mi)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4098852"/>
                  </a:ext>
                </a:extLst>
              </a:tr>
              <a:tr h="700408">
                <a:tc>
                  <a:txBody>
                    <a:bodyPr/>
                    <a:lstStyle/>
                    <a:p>
                      <a:r>
                        <a:rPr lang="en-US" dirty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…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5439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652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954C28-2769-458E-B6B8-8D6B681F3513}"/>
              </a:ext>
            </a:extLst>
          </p:cNvPr>
          <p:cNvSpPr txBox="1"/>
          <p:nvPr/>
        </p:nvSpPr>
        <p:spPr>
          <a:xfrm>
            <a:off x="3584863" y="191766"/>
            <a:ext cx="5022274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k-SK" sz="24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Bipartitné siete a centralita ich vrcholov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4CBC76-213F-47BB-BAF3-8E3B2D3E386C}"/>
              </a:ext>
            </a:extLst>
          </p:cNvPr>
          <p:cNvSpPr txBox="1"/>
          <p:nvPr/>
        </p:nvSpPr>
        <p:spPr>
          <a:xfrm>
            <a:off x="5522984" y="661766"/>
            <a:ext cx="1146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BiRank v R</a:t>
            </a:r>
            <a:endParaRPr lang="sk-SK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9F419E-407B-439D-8B6B-0922B375A4A0}"/>
              </a:ext>
            </a:extLst>
          </p:cNvPr>
          <p:cNvSpPr txBox="1"/>
          <p:nvPr/>
        </p:nvSpPr>
        <p:spPr>
          <a:xfrm>
            <a:off x="547254" y="1031098"/>
            <a:ext cx="11097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	Pre</a:t>
            </a:r>
            <a:r>
              <a:rPr lang="sk-SK" dirty="0"/>
              <a:t> nájdenie </a:t>
            </a:r>
            <a:r>
              <a:rPr lang="sk-SK" dirty="0" err="1"/>
              <a:t>centrality</a:t>
            </a:r>
            <a:r>
              <a:rPr lang="sk-SK" dirty="0"/>
              <a:t>, použijeme balík “</a:t>
            </a:r>
            <a:r>
              <a:rPr lang="sk-SK" dirty="0" err="1"/>
              <a:t>birankr</a:t>
            </a:r>
            <a:r>
              <a:rPr lang="sk-SK" dirty="0"/>
              <a:t>”. Funkcia </a:t>
            </a:r>
            <a:r>
              <a:rPr lang="sk-SK" dirty="0" err="1"/>
              <a:t>bipartite_rank</a:t>
            </a:r>
            <a:r>
              <a:rPr lang="sk-SK" dirty="0"/>
              <a:t>() vytvorí vektor </a:t>
            </a:r>
            <a:r>
              <a:rPr lang="sk-SK" dirty="0" err="1"/>
              <a:t>centralit</a:t>
            </a:r>
            <a:r>
              <a:rPr lang="sk-SK" dirty="0"/>
              <a:t> pre každý vrchol skupiny: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44E2BB-B8C7-4650-8853-571CF5B3823F}"/>
                  </a:ext>
                </a:extLst>
              </p:cNvPr>
              <p:cNvSpPr txBox="1"/>
              <p:nvPr/>
            </p:nvSpPr>
            <p:spPr>
              <a:xfrm>
                <a:off x="1503217" y="1801091"/>
                <a:ext cx="918556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1"/>
                    </a:solidFill>
                  </a:rPr>
                  <a:t>rank_mena &lt;- </a:t>
                </a:r>
                <a:r>
                  <a:rPr lang="en-GB" dirty="0" err="1">
                    <a:solidFill>
                      <a:schemeClr val="accent1"/>
                    </a:solidFill>
                  </a:rPr>
                  <a:t>bipartite_rank</a:t>
                </a:r>
                <a:r>
                  <a:rPr lang="en-GB" dirty="0">
                    <a:solidFill>
                      <a:schemeClr val="accent1"/>
                    </a:solidFill>
                  </a:rPr>
                  <a:t>(</a:t>
                </a:r>
                <a:r>
                  <a:rPr lang="en-GB" dirty="0" err="1">
                    <a:solidFill>
                      <a:schemeClr val="accent1"/>
                    </a:solidFill>
                  </a:rPr>
                  <a:t>BiMat_mena</a:t>
                </a:r>
                <a:r>
                  <a:rPr lang="en-GB" dirty="0">
                    <a:solidFill>
                      <a:schemeClr val="accent1"/>
                    </a:solidFill>
                  </a:rPr>
                  <a:t>,     </a:t>
                </a:r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# </a:t>
                </a:r>
                <a:r>
                  <a:rPr lang="sk-SK" dirty="0">
                    <a:solidFill>
                      <a:schemeClr val="accent2">
                        <a:lumMod val="75000"/>
                      </a:schemeClr>
                    </a:solidFill>
                  </a:rPr>
                  <a:t>matica</a:t>
                </a:r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r>
                  <a:rPr lang="sk-SK" dirty="0">
                    <a:solidFill>
                      <a:schemeClr val="accent2">
                        <a:lumMod val="75000"/>
                      </a:schemeClr>
                    </a:solidFill>
                  </a:rPr>
                  <a:t>hrán</a:t>
                </a:r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sk-SK" sz="1800" i="1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sk-SK" sz="180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×2</m:t>
                    </m:r>
                  </m:oMath>
                </a14:m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 </a:t>
                </a:r>
                <a:endParaRPr lang="en-GB" dirty="0">
                  <a:solidFill>
                    <a:schemeClr val="accent1"/>
                  </a:solidFill>
                </a:endParaRPr>
              </a:p>
              <a:p>
                <a:r>
                  <a:rPr lang="en-GB" dirty="0">
                    <a:solidFill>
                      <a:schemeClr val="accent1"/>
                    </a:solidFill>
                  </a:rPr>
                  <a:t>                            </a:t>
                </a:r>
                <a:r>
                  <a:rPr lang="en-GB" dirty="0" err="1">
                    <a:solidFill>
                      <a:schemeClr val="accent1"/>
                    </a:solidFill>
                  </a:rPr>
                  <a:t>sender_name</a:t>
                </a:r>
                <a:r>
                  <a:rPr lang="en-GB" dirty="0">
                    <a:solidFill>
                      <a:schemeClr val="accent1"/>
                    </a:solidFill>
                  </a:rPr>
                  <a:t> = "V1",               </a:t>
                </a:r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# </a:t>
                </a:r>
                <a:r>
                  <a:rPr lang="sk-SK" dirty="0">
                    <a:solidFill>
                      <a:schemeClr val="accent2">
                        <a:lumMod val="75000"/>
                      </a:schemeClr>
                    </a:solidFill>
                  </a:rPr>
                  <a:t>pre aký stĺpec počítame (</a:t>
                </a:r>
                <a:r>
                  <a:rPr lang="en-US" dirty="0">
                    <a:solidFill>
                      <a:schemeClr val="accent2">
                        <a:lumMod val="75000"/>
                      </a:schemeClr>
                    </a:solidFill>
                  </a:rPr>
                  <a:t>default</a:t>
                </a:r>
                <a:r>
                  <a:rPr lang="sk-SK" dirty="0">
                    <a:solidFill>
                      <a:schemeClr val="accent2">
                        <a:lumMod val="75000"/>
                      </a:schemeClr>
                    </a:solidFill>
                  </a:rPr>
                  <a:t> – prvý stĺpec)</a:t>
                </a:r>
              </a:p>
              <a:p>
                <a:r>
                  <a:rPr lang="en-GB" dirty="0">
                    <a:solidFill>
                      <a:schemeClr val="accent1"/>
                    </a:solidFill>
                  </a:rPr>
                  <a:t>                            normalizer = "</a:t>
                </a:r>
                <a:r>
                  <a:rPr lang="en-GB" dirty="0" err="1">
                    <a:solidFill>
                      <a:schemeClr val="accent1"/>
                    </a:solidFill>
                  </a:rPr>
                  <a:t>BiRank</a:t>
                </a:r>
                <a:r>
                  <a:rPr lang="en-GB" dirty="0">
                    <a:solidFill>
                      <a:schemeClr val="accent1"/>
                    </a:solidFill>
                  </a:rPr>
                  <a:t>")             </a:t>
                </a:r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#</a:t>
                </a:r>
                <a:r>
                  <a:rPr lang="sk-SK" dirty="0">
                    <a:solidFill>
                      <a:schemeClr val="accent2">
                        <a:lumMod val="75000"/>
                      </a:schemeClr>
                    </a:solidFill>
                  </a:rPr>
                  <a:t> metóda, ktorú používame </a:t>
                </a:r>
                <a:r>
                  <a:rPr lang="en-GB" dirty="0">
                    <a:solidFill>
                      <a:schemeClr val="accent2">
                        <a:lumMod val="75000"/>
                      </a:schemeClr>
                    </a:solidFill>
                  </a:rPr>
                  <a:t>(default – HITS)</a:t>
                </a:r>
                <a:endParaRPr lang="ru-RU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844E2BB-B8C7-4650-8853-571CF5B382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217" y="1801091"/>
                <a:ext cx="9185563" cy="923330"/>
              </a:xfrm>
              <a:prstGeom prst="rect">
                <a:avLst/>
              </a:prstGeom>
              <a:blipFill>
                <a:blip r:embed="rId2"/>
                <a:stretch>
                  <a:fillRect l="-598" t="-3289" b="-9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3B065084-4272-4177-9DD2-7D88E63EE5BA}"/>
              </a:ext>
            </a:extLst>
          </p:cNvPr>
          <p:cNvSpPr txBox="1"/>
          <p:nvPr/>
        </p:nvSpPr>
        <p:spPr>
          <a:xfrm>
            <a:off x="547254" y="3057536"/>
            <a:ext cx="7730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>
                <a:solidFill>
                  <a:srgbClr val="2021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Ostatne parametre tiež majú konštantne hodnoty: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9">
                <a:extLst>
                  <a:ext uri="{FF2B5EF4-FFF2-40B4-BE49-F238E27FC236}">
                    <a16:creationId xmlns:a16="http://schemas.microsoft.com/office/drawing/2014/main" id="{F099B03D-96F0-4E90-9401-A669CD4BC7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9331939"/>
                  </p:ext>
                </p:extLst>
              </p:nvPr>
            </p:nvGraphicFramePr>
            <p:xfrm>
              <a:off x="1458984" y="3611241"/>
              <a:ext cx="8127999" cy="15921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9333">
                      <a:extLst>
                        <a:ext uri="{9D8B030D-6E8A-4147-A177-3AD203B41FA5}">
                          <a16:colId xmlns:a16="http://schemas.microsoft.com/office/drawing/2014/main" val="611176637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2293653050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25719802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k-SK" noProof="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k-SK" noProof="0" dirty="0"/>
                            <a:t>Parameter vo funkcii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k-SK" noProof="0" dirty="0"/>
                            <a:t>Hodnota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35004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sk-SK" sz="1800" smtClean="0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Calibri" panose="020F0502020204030204" pitchFamily="34" charset="0"/>
                                  </a:rPr>
                                  <m:t>α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alpha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0.85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93579635"/>
                      </a:ext>
                    </a:extLst>
                  </a:tr>
                  <a:tr h="4796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sk-SK" sz="1800" i="1" smtClean="0">
                                    <a:solidFill>
                                      <a:srgbClr val="202122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Calibri" panose="020F0502020204030204" pitchFamily="34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beta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0.85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63103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noProof="0" dirty="0"/>
                            <a:t>počet iterácii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max_iter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332814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9">
                <a:extLst>
                  <a:ext uri="{FF2B5EF4-FFF2-40B4-BE49-F238E27FC236}">
                    <a16:creationId xmlns:a16="http://schemas.microsoft.com/office/drawing/2014/main" id="{F099B03D-96F0-4E90-9401-A669CD4BC7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9331939"/>
                  </p:ext>
                </p:extLst>
              </p:nvPr>
            </p:nvGraphicFramePr>
            <p:xfrm>
              <a:off x="1458984" y="3611241"/>
              <a:ext cx="8127999" cy="15921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09333">
                      <a:extLst>
                        <a:ext uri="{9D8B030D-6E8A-4147-A177-3AD203B41FA5}">
                          <a16:colId xmlns:a16="http://schemas.microsoft.com/office/drawing/2014/main" val="611176637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2293653050"/>
                        </a:ext>
                      </a:extLst>
                    </a:gridCol>
                    <a:gridCol w="2709333">
                      <a:extLst>
                        <a:ext uri="{9D8B030D-6E8A-4147-A177-3AD203B41FA5}">
                          <a16:colId xmlns:a16="http://schemas.microsoft.com/office/drawing/2014/main" val="257198024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k-SK" noProof="0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k-SK" noProof="0" dirty="0"/>
                            <a:t>Parameter vo funkcii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sk-SK" noProof="0" dirty="0"/>
                            <a:t>Hodnota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535004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225" t="-108197" r="-200674" b="-2540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alpha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0.85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93579635"/>
                      </a:ext>
                    </a:extLst>
                  </a:tr>
                  <a:tr h="47967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225" t="-160759" r="-200674" b="-962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beta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0.85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863103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sk-SK" noProof="0" dirty="0"/>
                            <a:t>počet iterácii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err="1"/>
                            <a:t>max_iter</a:t>
                          </a:r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</a:t>
                          </a:r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143328149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0238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1113</TotalTime>
  <Words>1165</Words>
  <Application>Microsoft Office PowerPoint</Application>
  <PresentationFormat>Widescreen</PresentationFormat>
  <Paragraphs>118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Zabaikin Dmytro</dc:creator>
  <cp:lastModifiedBy>Zabaikin Dmytro</cp:lastModifiedBy>
  <cp:revision>18</cp:revision>
  <dcterms:created xsi:type="dcterms:W3CDTF">2023-04-18T00:46:32Z</dcterms:created>
  <dcterms:modified xsi:type="dcterms:W3CDTF">2023-04-24T20:05:21Z</dcterms:modified>
</cp:coreProperties>
</file>