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2" r:id="rId6"/>
    <p:sldId id="260" r:id="rId7"/>
    <p:sldId id="264" r:id="rId8"/>
    <p:sldId id="273" r:id="rId9"/>
    <p:sldId id="270" r:id="rId10"/>
    <p:sldId id="265" r:id="rId11"/>
    <p:sldId id="267" r:id="rId12"/>
    <p:sldId id="268" r:id="rId13"/>
    <p:sldId id="266" r:id="rId14"/>
    <p:sldId id="274" r:id="rId15"/>
  </p:sldIdLst>
  <p:sldSz cx="12192000" cy="6858000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793" autoAdjust="0"/>
    <p:restoredTop sz="94660"/>
  </p:normalViewPr>
  <p:slideViewPr>
    <p:cSldViewPr snapToGrid="0">
      <p:cViewPr varScale="1">
        <p:scale>
          <a:sx n="81" d="100"/>
          <a:sy n="81" d="100"/>
        </p:scale>
        <p:origin x="734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0E0C5B-966D-57D3-EA32-C96B19306D8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cs-CZ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BDCE2CE-8AE3-C7DA-84CC-6700B222F08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cs-CZ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44347AB-FBF6-DF5B-B262-7ED3809977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2A5EC5-618E-43BD-BC5F-35302B1C1515}" type="datetimeFigureOut">
              <a:rPr lang="cs-CZ" smtClean="0"/>
              <a:t>28.04.2023</a:t>
            </a:fld>
            <a:endParaRPr lang="cs-CZ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C4491B-6E20-9D6A-8CAD-0CBCCA8137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230293-4BEA-04AE-B030-43ED41E719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33F186-E6FF-44EE-A69A-B28D4460FEB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587667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191566-93CA-A062-19E4-43B54EBEA1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cs-CZ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529A3AB-8959-394E-B85E-1E4867D61C7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7F50952-550D-0253-6976-34FB90FBDD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2A5EC5-618E-43BD-BC5F-35302B1C1515}" type="datetimeFigureOut">
              <a:rPr lang="cs-CZ" smtClean="0"/>
              <a:t>28.04.2023</a:t>
            </a:fld>
            <a:endParaRPr lang="cs-CZ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C240188-AD01-63A0-F864-392B55A1BE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ACC7DE4-01A9-50F2-BA79-A368DDC3DD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33F186-E6FF-44EE-A69A-B28D4460FEB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274735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59A9CCE-27C3-C4BD-0665-ABF1EEEC4E4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cs-CZ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C29F77D-FCFA-E556-2A64-F03D7E9F71C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1AE4E8C-4635-A1F1-FF4B-0562147AF2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2A5EC5-618E-43BD-BC5F-35302B1C1515}" type="datetimeFigureOut">
              <a:rPr lang="cs-CZ" smtClean="0"/>
              <a:t>28.04.2023</a:t>
            </a:fld>
            <a:endParaRPr lang="cs-CZ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A0F9E75-6C92-3C44-DC0C-121E216D11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155EE36-96EE-594E-0AD1-73A30E0615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33F186-E6FF-44EE-A69A-B28D4460FEB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017968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E73AA3-DB47-6E65-62B5-7223816ECB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cs-CZ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74D70A3-8222-8136-D6B3-D3C56597449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E1A0382-8C2B-0D03-F613-CAF2422A9D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2A5EC5-618E-43BD-BC5F-35302B1C1515}" type="datetimeFigureOut">
              <a:rPr lang="cs-CZ" smtClean="0"/>
              <a:t>28.04.2023</a:t>
            </a:fld>
            <a:endParaRPr lang="cs-CZ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1726CE4-FB0B-8298-774C-A0D86011F4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31A4228-7235-0C99-FD2A-582DBCA57F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33F186-E6FF-44EE-A69A-B28D4460FEB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18703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BEE561-383F-9326-5B74-CA304F3125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cs-CZ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6A2D21B-04FA-F964-CDFF-B6859A229A7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52C74FE-4307-04FF-415D-55B898403F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2A5EC5-618E-43BD-BC5F-35302B1C1515}" type="datetimeFigureOut">
              <a:rPr lang="cs-CZ" smtClean="0"/>
              <a:t>28.04.2023</a:t>
            </a:fld>
            <a:endParaRPr lang="cs-CZ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975B58C-722E-42EB-6057-416C514CEF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BD77BE3-8AFD-738F-34FE-CDF84DED15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33F186-E6FF-44EE-A69A-B28D4460FEB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45849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2FE957-EF9D-E152-F493-145AE9EA4C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cs-CZ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187F94C-CF63-D296-2D05-FB83359DF65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073DEBB-D243-82D4-4A09-C73EFAC20D8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91C5C1B-C893-623A-22B1-6799DE2B08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2A5EC5-618E-43BD-BC5F-35302B1C1515}" type="datetimeFigureOut">
              <a:rPr lang="cs-CZ" smtClean="0"/>
              <a:t>28.04.2023</a:t>
            </a:fld>
            <a:endParaRPr lang="cs-CZ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CF534F3-DBE6-AF11-A774-B69E733EE5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0FD68AC-7E4A-1E9A-960D-4CE0C96744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33F186-E6FF-44EE-A69A-B28D4460FEB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785371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DDFEF8-ECD2-4583-B8EF-BEE3543688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cs-CZ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A2DD954-927C-32AB-362F-9D8C7488301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B01ABFA-2799-D424-6E42-BD767A84588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96C347B-220F-4F09-2E26-71B6F6E700D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703D1FF-4225-035C-9010-0AB0922C4AA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4A58429-DD78-1D20-E990-A57975EEB6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2A5EC5-618E-43BD-BC5F-35302B1C1515}" type="datetimeFigureOut">
              <a:rPr lang="cs-CZ" smtClean="0"/>
              <a:t>28.04.2023</a:t>
            </a:fld>
            <a:endParaRPr lang="cs-CZ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E2CE0D7-2929-7CFC-1C56-EBFE94B086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BDB532E-19A5-586C-69F4-0E3EADB2C9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33F186-E6FF-44EE-A69A-B28D4460FEB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636176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93DA58-3FB9-5D31-532B-AE3C00408C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cs-CZ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945A176-5D9D-DBD0-F85F-0E4EF6F42F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2A5EC5-618E-43BD-BC5F-35302B1C1515}" type="datetimeFigureOut">
              <a:rPr lang="cs-CZ" smtClean="0"/>
              <a:t>28.04.2023</a:t>
            </a:fld>
            <a:endParaRPr lang="cs-CZ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52DAC73-301D-3837-688B-2A73A7446C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438C1CE-E3C5-510C-C859-106A6FE56D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33F186-E6FF-44EE-A69A-B28D4460FEB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385555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BF41CC9-FC7B-BD2F-5DE9-3EDA18D4B9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2A5EC5-618E-43BD-BC5F-35302B1C1515}" type="datetimeFigureOut">
              <a:rPr lang="cs-CZ" smtClean="0"/>
              <a:t>28.04.2023</a:t>
            </a:fld>
            <a:endParaRPr lang="cs-CZ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F384261-FCE8-5718-F91A-226ADDD1E9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9DD5005-0806-2848-EB4E-E845C9926E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33F186-E6FF-44EE-A69A-B28D4460FEB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167850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4983F0-98E7-2082-3F2A-D07CBA6FCF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cs-CZ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89ED18D-B51F-4C53-D953-34649A02209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6476926-5268-0818-6A08-E0C0C1A06C7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E76A846-D387-542D-7B8F-2BF8F66351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2A5EC5-618E-43BD-BC5F-35302B1C1515}" type="datetimeFigureOut">
              <a:rPr lang="cs-CZ" smtClean="0"/>
              <a:t>28.04.2023</a:t>
            </a:fld>
            <a:endParaRPr lang="cs-CZ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8F1A1A1-AD4E-9324-2151-417C77F1EE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852D16B-5834-DE5F-9074-4DAA4459D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33F186-E6FF-44EE-A69A-B28D4460FEB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873798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1CACC8-D6BA-5A15-195F-7BF636ECC3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cs-CZ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FC87527-F8C7-586C-068B-8A1242192AA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F798A3E-5EB5-8295-EB41-21E5CA93479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348566C-86E1-C5A5-2608-50899EC132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2A5EC5-618E-43BD-BC5F-35302B1C1515}" type="datetimeFigureOut">
              <a:rPr lang="cs-CZ" smtClean="0"/>
              <a:t>28.04.2023</a:t>
            </a:fld>
            <a:endParaRPr lang="cs-CZ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56CA72A-E8EA-7597-E151-DB41FB9D7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659BE57-5A97-F6EB-2449-C1C0861C95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33F186-E6FF-44EE-A69A-B28D4460FEB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94783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3E5C51C-CA71-2BF2-78BC-0FD621BBD4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cs-CZ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C43D18-6595-BC64-B843-1D912E195E2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FDCB0AB-3BF0-C7B5-AA29-D54DEBA0D22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2A5EC5-618E-43BD-BC5F-35302B1C1515}" type="datetimeFigureOut">
              <a:rPr lang="cs-CZ" smtClean="0"/>
              <a:t>28.04.2023</a:t>
            </a:fld>
            <a:endParaRPr lang="cs-CZ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BF386B8-8B57-B2A4-4F41-7A30A7FA397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FBCC35B-A14A-4610-34E0-B4BA124E3F6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33F186-E6FF-44EE-A69A-B28D4460FEB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034955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NUL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F694CB-B50C-9734-D572-231E8A4E911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/>
              <a:t>Pagerank</a:t>
            </a:r>
            <a:r>
              <a:rPr lang="en-US" dirty="0"/>
              <a:t> </a:t>
            </a:r>
            <a:r>
              <a:rPr lang="en-US" dirty="0" err="1"/>
              <a:t>centralita</a:t>
            </a:r>
            <a:endParaRPr lang="cs-CZ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D6CCFAB-3F53-EDF7-5842-CB371D0FADD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Andrej Fukas, Viliam </a:t>
            </a:r>
            <a:r>
              <a:rPr lang="en-US" dirty="0" err="1"/>
              <a:t>Nandrask</a:t>
            </a:r>
            <a:r>
              <a:rPr lang="sk-SK" dirty="0"/>
              <a:t>ý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87303166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3139CC-E86E-00B0-F8A8-F13154BEFA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3F7BC92E-44CD-6A73-ACD9-E2C0B3A98A5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Otestujte</a:t>
            </a:r>
            <a:r>
              <a:rPr lang="en-US" dirty="0"/>
              <a:t> </a:t>
            </a:r>
            <a:r>
              <a:rPr lang="en-US" dirty="0" err="1"/>
              <a:t>pagerank</a:t>
            </a:r>
            <a:r>
              <a:rPr lang="en-US" dirty="0"/>
              <a:t> </a:t>
            </a:r>
            <a:r>
              <a:rPr lang="en-US" dirty="0" err="1"/>
              <a:t>na</a:t>
            </a:r>
            <a:r>
              <a:rPr lang="en-US" dirty="0"/>
              <a:t> </a:t>
            </a:r>
            <a:r>
              <a:rPr lang="en-US" dirty="0" err="1"/>
              <a:t>datach</a:t>
            </a:r>
            <a:r>
              <a:rPr lang="en-US" dirty="0"/>
              <a:t> </a:t>
            </a:r>
            <a:r>
              <a:rPr lang="en-US" dirty="0" err="1"/>
              <a:t>florentine_m</a:t>
            </a:r>
            <a:endParaRPr lang="cs-CZ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2DAC422A-07BA-BE58-F990-0751E2507C1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69569" y="2553509"/>
            <a:ext cx="7452861" cy="24756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424494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9E3B0DBF-D133-0AB9-8BA8-627864C6E134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sk-SK" dirty="0"/>
                  <a:t>Tlmiaci faktor</a:t>
                </a:r>
                <a:r>
                  <a:rPr lang="en-US" dirty="0"/>
                  <a:t>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𝛼</m:t>
                    </m:r>
                  </m:oMath>
                </a14:m>
                <a:endParaRPr lang="sk-SK" dirty="0"/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9E3B0DBF-D133-0AB9-8BA8-627864C6E13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 l="-2377"/>
                </a:stretch>
              </a:blipFill>
            </p:spPr>
            <p:txBody>
              <a:bodyPr/>
              <a:lstStyle/>
              <a:p>
                <a:r>
                  <a:rPr lang="sk-SK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688230C3-CF01-476F-0219-73614496501F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(1 -</a:t>
                </a:r>
                <a:r>
                  <a:rPr lang="en-US" dirty="0"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𝛼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/>
                  <a:t>) </a:t>
                </a:r>
                <a:r>
                  <a:rPr lang="en-US" dirty="0" err="1"/>
                  <a:t>Predstavuje</a:t>
                </a:r>
                <a:r>
                  <a:rPr lang="en-US" dirty="0"/>
                  <a:t> </a:t>
                </a:r>
                <a:r>
                  <a:rPr lang="en-US" dirty="0" err="1"/>
                  <a:t>nenulov</a:t>
                </a:r>
                <a:r>
                  <a:rPr lang="sk-SK" dirty="0"/>
                  <a:t>ú</a:t>
                </a:r>
                <a:r>
                  <a:rPr lang="en-US" dirty="0"/>
                  <a:t> </a:t>
                </a:r>
                <a:r>
                  <a:rPr lang="en-US" dirty="0" err="1"/>
                  <a:t>pravdepodobnos</a:t>
                </a:r>
                <a:r>
                  <a:rPr lang="sk-SK" dirty="0"/>
                  <a:t>ť, že pri pohybe po sieti „</a:t>
                </a:r>
                <a:r>
                  <a:rPr lang="sk-SK" dirty="0" err="1"/>
                  <a:t>teleportneme</a:t>
                </a:r>
                <a:r>
                  <a:rPr lang="sk-SK" dirty="0"/>
                  <a:t>“ do náhodného vrcholu.</a:t>
                </a:r>
              </a:p>
              <a:p>
                <a:r>
                  <a:rPr lang="sk-SK" dirty="0"/>
                  <a:t>Zabezpečuje, že cesty po sieti nie sú príliš dlhé, pretože môže nastať náhodný skok. </a:t>
                </a:r>
              </a:p>
              <a:p>
                <a:r>
                  <a:rPr lang="sk-SK" dirty="0"/>
                  <a:t>Ošetruje prípad, že by sme sa do nejakého vrcholu nevedeli dostať.</a:t>
                </a:r>
              </a:p>
              <a:p>
                <a:r>
                  <a:rPr lang="sk-SK" dirty="0"/>
                  <a:t>Príliš veľké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𝛼</m:t>
                    </m:r>
                  </m:oMath>
                </a14:m>
                <a:r>
                  <a:rPr lang="sk-SK" dirty="0"/>
                  <a:t> umožňuje dlhé cesty po sieti, ale je jednoduchšie sa za zaseknúť v jednom vrchole.</a:t>
                </a:r>
              </a:p>
              <a:p>
                <a:r>
                  <a:rPr lang="sk-SK" dirty="0"/>
                  <a:t>Príliš malé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𝛼</m:t>
                    </m:r>
                  </m:oMath>
                </a14:m>
                <a:r>
                  <a:rPr lang="sk-SK" dirty="0"/>
                  <a:t> spôsobuje väčšiu pravdepodobnosť na náhodný skok po sieti. Strácame tak informáciu o štruktúre sieti. 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688230C3-CF01-476F-0219-73614496501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3"/>
                <a:stretch>
                  <a:fillRect l="-1043" t="-2241" r="-1449"/>
                </a:stretch>
              </a:blipFill>
            </p:spPr>
            <p:txBody>
              <a:bodyPr/>
              <a:lstStyle/>
              <a:p>
                <a:r>
                  <a:rPr lang="sk-SK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30081836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4B8CA737-E0E5-21F0-8C30-9172AACBD757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en-US" dirty="0" err="1"/>
                  <a:t>Meniaci</a:t>
                </a:r>
                <a:r>
                  <a:rPr lang="en-US" dirty="0"/>
                  <a:t> </a:t>
                </a:r>
                <a:r>
                  <a:rPr lang="en-US" dirty="0" err="1"/>
                  <a:t>sa</a:t>
                </a:r>
                <a:r>
                  <a:rPr lang="en-US" dirty="0"/>
                  <a:t> parameter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𝛼</m:t>
                    </m:r>
                  </m:oMath>
                </a14:m>
                <a:endParaRPr lang="sk-SK" dirty="0"/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4B8CA737-E0E5-21F0-8C30-9172AACBD75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 l="-2377"/>
                </a:stretch>
              </a:blipFill>
            </p:spPr>
            <p:txBody>
              <a:bodyPr/>
              <a:lstStyle/>
              <a:p>
                <a:r>
                  <a:rPr lang="sk-SK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30D5853-AD25-6B42-FB97-DF4E8407629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k-SK" dirty="0"/>
              <a:t>Porovnanie správne označených bossov</a:t>
            </a:r>
            <a:r>
              <a:rPr lang="en-US" dirty="0"/>
              <a:t> z d</a:t>
            </a:r>
            <a:r>
              <a:rPr lang="sk-SK" dirty="0" err="1"/>
              <a:t>át</a:t>
            </a:r>
            <a:r>
              <a:rPr lang="sk-SK" dirty="0"/>
              <a:t> o stretnutiach členov mafie</a:t>
            </a:r>
            <a:r>
              <a:rPr lang="en-US" dirty="0"/>
              <a:t> </a:t>
            </a:r>
            <a:r>
              <a:rPr lang="sk-SK" dirty="0"/>
              <a:t>'</a:t>
            </a:r>
            <a:r>
              <a:rPr lang="sk-SK" dirty="0" err="1"/>
              <a:t>Ndrangheta</a:t>
            </a:r>
            <a:r>
              <a:rPr lang="sk-SK" dirty="0"/>
              <a:t> podľa najväčších </a:t>
            </a:r>
            <a:r>
              <a:rPr lang="en-US" dirty="0"/>
              <a:t>15 a 31</a:t>
            </a:r>
            <a:r>
              <a:rPr lang="sk-SK" dirty="0"/>
              <a:t> </a:t>
            </a:r>
            <a:r>
              <a:rPr lang="sk-SK" dirty="0" err="1"/>
              <a:t>Page</a:t>
            </a:r>
            <a:r>
              <a:rPr lang="sk-SK" dirty="0"/>
              <a:t> </a:t>
            </a:r>
            <a:r>
              <a:rPr lang="sk-SK" dirty="0" err="1"/>
              <a:t>rank</a:t>
            </a:r>
            <a:r>
              <a:rPr lang="sk-SK" dirty="0"/>
              <a:t> </a:t>
            </a:r>
            <a:r>
              <a:rPr lang="sk-SK" dirty="0" err="1"/>
              <a:t>centralít</a:t>
            </a:r>
            <a:r>
              <a:rPr lang="sk-SK" dirty="0"/>
              <a:t>.</a:t>
            </a:r>
          </a:p>
          <a:p>
            <a:r>
              <a:rPr lang="sk-SK" dirty="0"/>
              <a:t>Bossov je 31 z celkového počtu mafiánov 151.</a:t>
            </a:r>
          </a:p>
        </p:txBody>
      </p:sp>
      <p:pic>
        <p:nvPicPr>
          <p:cNvPr id="9" name="Picture 8" descr="Chart, box and whisker chart&#10;&#10;Description automatically generated">
            <a:extLst>
              <a:ext uri="{FF2B5EF4-FFF2-40B4-BE49-F238E27FC236}">
                <a16:creationId xmlns:a16="http://schemas.microsoft.com/office/drawing/2014/main" id="{14654A6A-4606-5280-8609-E1FBFA8DFD0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8669" y="3157946"/>
            <a:ext cx="3909704" cy="3700053"/>
          </a:xfrm>
          <a:prstGeom prst="rect">
            <a:avLst/>
          </a:prstGeom>
        </p:spPr>
      </p:pic>
      <p:pic>
        <p:nvPicPr>
          <p:cNvPr id="11" name="Picture 10" descr="Chart, box and whisker chart&#10;&#10;Description automatically generated">
            <a:extLst>
              <a:ext uri="{FF2B5EF4-FFF2-40B4-BE49-F238E27FC236}">
                <a16:creationId xmlns:a16="http://schemas.microsoft.com/office/drawing/2014/main" id="{DA9A27E4-0492-1FE5-1DF3-2645E0E488D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98340" y="3113903"/>
            <a:ext cx="4105478" cy="37440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325944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5A0B0F-AAAF-332D-60A8-43FC30D786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Simul</a:t>
            </a:r>
            <a:r>
              <a:rPr lang="sk-SK" dirty="0"/>
              <a:t>ácie</a:t>
            </a:r>
            <a:endParaRPr lang="cs-CZ" dirty="0"/>
          </a:p>
        </p:txBody>
      </p:sp>
      <p:sp>
        <p:nvSpPr>
          <p:cNvPr id="12" name="Content Placeholder 11">
            <a:extLst>
              <a:ext uri="{FF2B5EF4-FFF2-40B4-BE49-F238E27FC236}">
                <a16:creationId xmlns:a16="http://schemas.microsoft.com/office/drawing/2014/main" id="{DA923F43-F0AF-2E29-1EC7-EE72E5DD105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 dirty="0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087370DC-8E90-EF5B-525C-96FB4716C04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3848" y="1690688"/>
            <a:ext cx="10864303" cy="31506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118530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FB96C1-08B5-9EA0-0CAA-9CF0FDE7C2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A407C035-D22A-0395-8063-6184ED22ECF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469810" y="2447604"/>
            <a:ext cx="8292650" cy="2824787"/>
          </a:xfrm>
        </p:spPr>
      </p:pic>
    </p:spTree>
    <p:extLst>
      <p:ext uri="{BB962C8B-B14F-4D97-AF65-F5344CB8AC3E}">
        <p14:creationId xmlns:p14="http://schemas.microsoft.com/office/powerpoint/2010/main" val="31292806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756169-9CB2-BEA6-EABC-6894F46D22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92677" y="104741"/>
            <a:ext cx="3227962" cy="1697139"/>
          </a:xfrm>
        </p:spPr>
        <p:txBody>
          <a:bodyPr>
            <a:normAutofit fontScale="90000"/>
          </a:bodyPr>
          <a:lstStyle/>
          <a:p>
            <a:r>
              <a:rPr lang="sk-SK" dirty="0"/>
              <a:t>Markovove reťazce</a:t>
            </a:r>
            <a:br>
              <a:rPr lang="en-US" dirty="0"/>
            </a:br>
            <a:endParaRPr lang="cs-CZ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F41B37F-8455-7EB8-B0A6-0820B3FAB1B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43000" y="1405731"/>
            <a:ext cx="3584643" cy="4498958"/>
          </a:xfrm>
        </p:spPr>
        <p:txBody>
          <a:bodyPr/>
          <a:lstStyle/>
          <a:p>
            <a:endParaRPr lang="en-US" dirty="0"/>
          </a:p>
          <a:p>
            <a:r>
              <a:rPr lang="sk-SK" dirty="0"/>
              <a:t>Markovova vlastnosť</a:t>
            </a:r>
            <a:r>
              <a:rPr lang="en-US" dirty="0"/>
              <a:t>- </a:t>
            </a:r>
            <a:r>
              <a:rPr lang="en-US" dirty="0" err="1"/>
              <a:t>minulos</a:t>
            </a:r>
            <a:r>
              <a:rPr lang="sk-SK" dirty="0"/>
              <a:t>ť nie je podstatná</a:t>
            </a:r>
          </a:p>
          <a:p>
            <a:pPr marL="0" indent="0">
              <a:buNone/>
            </a:pPr>
            <a:endParaRPr lang="sk-SK" dirty="0"/>
          </a:p>
          <a:p>
            <a:pPr marL="0" indent="0">
              <a:buNone/>
            </a:pPr>
            <a:endParaRPr lang="sk-SK" dirty="0"/>
          </a:p>
          <a:p>
            <a:pPr marL="0" indent="0">
              <a:buNone/>
            </a:pPr>
            <a:r>
              <a:rPr lang="sk-SK" dirty="0"/>
              <a:t>	</a:t>
            </a:r>
            <a:endParaRPr lang="cs-CZ" dirty="0"/>
          </a:p>
        </p:txBody>
      </p:sp>
      <p:sp>
        <p:nvSpPr>
          <p:cNvPr id="4" name="AutoShape 2" descr="What is a state of Markov chain? - Quora">
            <a:extLst>
              <a:ext uri="{FF2B5EF4-FFF2-40B4-BE49-F238E27FC236}">
                <a16:creationId xmlns:a16="http://schemas.microsoft.com/office/drawing/2014/main" id="{07CEEAAC-9948-4160-E04B-09F2BEA0C376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cs-CZ"/>
          </a:p>
        </p:txBody>
      </p:sp>
      <p:sp>
        <p:nvSpPr>
          <p:cNvPr id="6" name="AutoShape 4" descr="What is a state of Markov chain? - Quora">
            <a:extLst>
              <a:ext uri="{FF2B5EF4-FFF2-40B4-BE49-F238E27FC236}">
                <a16:creationId xmlns:a16="http://schemas.microsoft.com/office/drawing/2014/main" id="{14EF1632-8EDA-74F0-ADD4-CE1BC4D9659E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198374" y="3429000"/>
            <a:ext cx="2202426" cy="22024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cs-CZ"/>
          </a:p>
        </p:txBody>
      </p:sp>
      <p:pic>
        <p:nvPicPr>
          <p:cNvPr id="1026" name="Picture 2" descr="Nie je k dispozícii žiadny popis.">
            <a:extLst>
              <a:ext uri="{FF2B5EF4-FFF2-40B4-BE49-F238E27FC236}">
                <a16:creationId xmlns:a16="http://schemas.microsoft.com/office/drawing/2014/main" id="{4F2486B9-C99A-075D-3064-013716A888E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7643" y="953311"/>
            <a:ext cx="7375316" cy="53579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464041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AAC200-B186-F48A-94DE-9D5D93CC4C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46BC00E5-6D67-988D-0B14-2FF050AFDAEF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sk-SK" dirty="0"/>
                  <a:t>Matica prechodu </a:t>
                </a:r>
              </a:p>
              <a:p>
                <a:r>
                  <a:rPr lang="en-US" dirty="0"/>
                  <a:t> </a:t>
                </a:r>
                <a:r>
                  <a:rPr lang="en-US" dirty="0" err="1"/>
                  <a:t>pravdepodobnos</a:t>
                </a:r>
                <a:r>
                  <a:rPr lang="sk-SK" dirty="0"/>
                  <a:t>ť prechodu z </a:t>
                </a:r>
                <a:r>
                  <a:rPr lang="sk-SK" b="1" i="1" dirty="0"/>
                  <a:t>i</a:t>
                </a:r>
                <a:r>
                  <a:rPr lang="sk-SK" b="1" dirty="0"/>
                  <a:t> </a:t>
                </a:r>
                <a:r>
                  <a:rPr lang="sk-SK" dirty="0"/>
                  <a:t>do </a:t>
                </a:r>
                <a:r>
                  <a:rPr lang="sk-SK" b="1" i="1" dirty="0"/>
                  <a:t>j</a:t>
                </a:r>
                <a:r>
                  <a:rPr lang="sk-SK" dirty="0"/>
                  <a:t>  je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sk-SK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sk-SK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sk-SK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sk-SK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sk-SK" b="0" i="1" smtClean="0">
                            <a:latin typeface="Cambria Math" panose="02040503050406030204" pitchFamily="18" charset="0"/>
                          </a:rPr>
                          <m:t>𝑗</m:t>
                        </m:r>
                      </m:sub>
                    </m:sSub>
                  </m:oMath>
                </a14:m>
                <a:r>
                  <a:rPr lang="sk-SK" dirty="0"/>
                  <a:t> </a:t>
                </a:r>
                <a:r>
                  <a:rPr lang="en-US" dirty="0"/>
                  <a:t>( 1 </a:t>
                </a:r>
                <a:r>
                  <a:rPr lang="en-US" dirty="0" err="1"/>
                  <a:t>krok</a:t>
                </a:r>
                <a:r>
                  <a:rPr lang="en-US" dirty="0"/>
                  <a:t> )</a:t>
                </a:r>
                <a:endParaRPr lang="sk-SK" dirty="0"/>
              </a:p>
              <a:p>
                <a:r>
                  <a:rPr lang="sk-SK" dirty="0"/>
                  <a:t> </a:t>
                </a:r>
                <a:r>
                  <a:rPr lang="en-US" dirty="0"/>
                  <a:t>pp. po n </a:t>
                </a:r>
                <a:r>
                  <a:rPr lang="en-US" dirty="0" err="1"/>
                  <a:t>krokoch</a:t>
                </a:r>
                <a:r>
                  <a:rPr lang="en-US" dirty="0"/>
                  <a:t>  -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 (</m:t>
                        </m:r>
                        <m:sSubSup>
                          <m:sSubSup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𝑃</m:t>
                            </m:r>
                          </m:e>
                          <m:sub/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𝑛</m:t>
                            </m:r>
                          </m:sup>
                        </m:sSub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)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𝑗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sSubSup>
                      <m:sSub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𝑖𝑗</m:t>
                        </m:r>
                      </m:sub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sup>
                    </m:sSubSup>
                  </m:oMath>
                </a14:m>
                <a:endParaRPr lang="en-US" dirty="0"/>
              </a:p>
              <a:p>
                <a:endParaRPr lang="cs-CZ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cs-CZ" i="1" dirty="0" smtClean="0">
                          <a:latin typeface="Cambria Math" panose="02040503050406030204" pitchFamily="18" charset="0"/>
                        </a:rPr>
                        <m:t>       </m:t>
                      </m:r>
                      <m:r>
                        <a:rPr lang="cs-CZ" sz="3600" i="1" dirty="0" smtClean="0">
                          <a:latin typeface="Cambria Math" panose="02040503050406030204" pitchFamily="18" charset="0"/>
                        </a:rPr>
                        <m:t>𝑃</m:t>
                      </m:r>
                      <m:r>
                        <a:rPr lang="cs-CZ" sz="3600" i="1" dirty="0" smtClean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cs-CZ" sz="3600" i="1" smtClean="0">
                              <a:effectLst/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3"/>
                                    <m:mcJc m:val="center"/>
                                  </m:mcPr>
                                </m:mc>
                              </m:mcs>
                              <m:ctrlPr>
                                <a:rPr lang="cs-CZ" sz="3600" i="1">
                                  <a:effectLst/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sk-SK" sz="3600" b="0" i="1" smtClean="0">
                                    <a:effectLst/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  <m:r>
                                  <a:rPr lang="sk-SK" sz="3600" b="0" i="1" smtClean="0">
                                    <a:effectLst/>
                                    <a:latin typeface="Cambria Math" panose="02040503050406030204" pitchFamily="18" charset="0"/>
                                  </a:rPr>
                                  <m:t>,1</m:t>
                                </m:r>
                              </m:e>
                              <m:e>
                                <m:r>
                                  <a:rPr lang="sk-SK" sz="3600" b="0" i="1" smtClean="0">
                                    <a:effectLst/>
                                    <a:latin typeface="Cambria Math" panose="02040503050406030204" pitchFamily="18" charset="0"/>
                                  </a:rPr>
                                  <m:t>0,5</m:t>
                                </m:r>
                              </m:e>
                              <m:e>
                                <m:r>
                                  <a:rPr lang="sk-SK" sz="3600" b="0" i="1" smtClean="0">
                                    <a:effectLst/>
                                    <a:latin typeface="Cambria Math" panose="02040503050406030204" pitchFamily="18" charset="0"/>
                                  </a:rPr>
                                  <m:t>0,4</m:t>
                                </m:r>
                              </m:e>
                            </m:mr>
                            <m:mr>
                              <m:e>
                                <m:r>
                                  <a:rPr lang="sk-SK" sz="3600" b="0" i="1" smtClean="0">
                                    <a:effectLst/>
                                    <a:latin typeface="Cambria Math" panose="02040503050406030204" pitchFamily="18" charset="0"/>
                                  </a:rPr>
                                  <m:t>0,</m:t>
                                </m:r>
                                <m:r>
                                  <a:rPr lang="en-US" sz="3600" b="0" i="1" smtClean="0">
                                    <a:effectLst/>
                                    <a:latin typeface="Cambria Math" panose="02040503050406030204" pitchFamily="18" charset="0"/>
                                  </a:rPr>
                                  <m:t>4</m:t>
                                </m:r>
                              </m:e>
                              <m:e>
                                <m:r>
                                  <a:rPr lang="sk-SK" sz="3600" b="0" i="1" smtClean="0">
                                    <a:effectLst/>
                                    <a:latin typeface="Cambria Math" panose="02040503050406030204" pitchFamily="18" charset="0"/>
                                  </a:rPr>
                                  <m:t>0 </m:t>
                                </m:r>
                              </m:e>
                              <m:e>
                                <m:r>
                                  <a:rPr lang="sk-SK" sz="3600" b="0" i="1" smtClean="0">
                                    <a:effectLst/>
                                    <a:latin typeface="Cambria Math" panose="02040503050406030204" pitchFamily="18" charset="0"/>
                                  </a:rPr>
                                  <m:t>0,</m:t>
                                </m:r>
                                <m:r>
                                  <a:rPr lang="en-US" sz="3600" b="0" i="1" smtClean="0">
                                    <a:effectLst/>
                                    <a:latin typeface="Cambria Math" panose="02040503050406030204" pitchFamily="18" charset="0"/>
                                  </a:rPr>
                                  <m:t>6</m:t>
                                </m:r>
                              </m:e>
                            </m:mr>
                            <m:mr>
                              <m:e>
                                <m:r>
                                  <a:rPr lang="sk-SK" sz="3600" b="0" i="1" smtClean="0">
                                    <a:effectLst/>
                                    <a:latin typeface="Cambria Math" panose="02040503050406030204" pitchFamily="18" charset="0"/>
                                  </a:rPr>
                                  <m:t>0,</m:t>
                                </m:r>
                                <m:r>
                                  <a:rPr lang="en-US" sz="3600" b="0" i="1" smtClean="0">
                                    <a:effectLst/>
                                    <a:latin typeface="Cambria Math" panose="02040503050406030204" pitchFamily="18" charset="0"/>
                                  </a:rPr>
                                  <m:t>5</m:t>
                                </m:r>
                              </m:e>
                              <m:e>
                                <m:r>
                                  <a:rPr lang="sk-SK" sz="3600" b="0" i="1" smtClean="0">
                                    <a:effectLst/>
                                    <a:latin typeface="Cambria Math" panose="02040503050406030204" pitchFamily="18" charset="0"/>
                                  </a:rPr>
                                  <m:t>0,</m:t>
                                </m:r>
                                <m:r>
                                  <a:rPr lang="en-US" sz="3600" b="0" i="1" smtClean="0">
                                    <a:effectLst/>
                                    <a:latin typeface="Cambria Math" panose="02040503050406030204" pitchFamily="18" charset="0"/>
                                  </a:rPr>
                                  <m:t>5</m:t>
                                </m:r>
                              </m:e>
                              <m:e>
                                <m:r>
                                  <a:rPr lang="sk-SK" sz="3600" b="0" i="1" smtClean="0">
                                    <a:effectLst/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cs-CZ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46BC00E5-6D67-988D-0B14-2FF050AFDAE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043" t="-2241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2" descr="Nie je k dispozícii žiadny popis.">
            <a:extLst>
              <a:ext uri="{FF2B5EF4-FFF2-40B4-BE49-F238E27FC236}">
                <a16:creationId xmlns:a16="http://schemas.microsoft.com/office/drawing/2014/main" id="{E34BB525-A055-198E-6FC9-0091B2102FD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91317" y="2821020"/>
            <a:ext cx="5556972" cy="40369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954771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6B4810-554D-38F7-280D-222592AE16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04117428-597F-B86D-2837-D7BF26E39677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Prechody</a:t>
                </a:r>
                <a:endParaRPr lang="sk-SK" dirty="0"/>
              </a:p>
              <a:p>
                <a:endParaRPr lang="cs-CZ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𝑥</m:t>
                      </m:r>
                      <m:d>
                        <m:d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e>
                      </m:d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𝑥</m:t>
                      </m:r>
                      <m:d>
                        <m:d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e>
                      </m:d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𝑃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cs-CZ" sz="240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3"/>
                                    <m:mcJc m:val="center"/>
                                  </m:mcPr>
                                </m:mc>
                              </m:mcs>
                              <m:ctrlPr>
                                <a:rPr lang="cs-CZ" sz="2400" i="1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en-US" sz="2400" b="0" i="1" smtClean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  <m:r>
                                  <a:rPr lang="en-US" sz="2400" b="0" i="1" smtClean="0">
                                    <a:latin typeface="Cambria Math" panose="02040503050406030204" pitchFamily="18" charset="0"/>
                                  </a:rPr>
                                  <m:t>/3,</m:t>
                                </m:r>
                              </m:e>
                              <m:e>
                                <m:r>
                                  <a:rPr lang="en-US" sz="2400" b="0" i="1" smtClean="0">
                                    <a:latin typeface="Cambria Math" panose="02040503050406030204" pitchFamily="18" charset="0"/>
                                  </a:rPr>
                                  <m:t>1/3,</m:t>
                                </m:r>
                              </m:e>
                              <m:e>
                                <m:r>
                                  <a:rPr lang="en-US" sz="2400" b="0" i="1" smtClean="0">
                                    <a:latin typeface="Cambria Math" panose="02040503050406030204" pitchFamily="18" charset="0"/>
                                  </a:rPr>
                                  <m:t>1/3</m:t>
                                </m:r>
                              </m:e>
                            </m:mr>
                          </m:m>
                        </m:e>
                      </m:d>
                      <m:d>
                        <m:dPr>
                          <m:ctrlPr>
                            <a:rPr lang="cs-CZ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3"/>
                                    <m:mcJc m:val="center"/>
                                  </m:mcPr>
                                </m:mc>
                              </m:mcs>
                              <m:ctrlPr>
                                <a:rPr lang="cs-CZ" sz="2400" i="1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sk-SK" sz="2400" i="1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  <m:r>
                                  <a:rPr lang="sk-SK" sz="2400" i="1">
                                    <a:latin typeface="Cambria Math" panose="02040503050406030204" pitchFamily="18" charset="0"/>
                                  </a:rPr>
                                  <m:t>,1</m:t>
                                </m:r>
                              </m:e>
                              <m:e>
                                <m:r>
                                  <a:rPr lang="sk-SK" sz="2400" i="1">
                                    <a:latin typeface="Cambria Math" panose="02040503050406030204" pitchFamily="18" charset="0"/>
                                  </a:rPr>
                                  <m:t>0,5</m:t>
                                </m:r>
                              </m:e>
                              <m:e>
                                <m:r>
                                  <a:rPr lang="sk-SK" sz="2400" i="1">
                                    <a:latin typeface="Cambria Math" panose="02040503050406030204" pitchFamily="18" charset="0"/>
                                  </a:rPr>
                                  <m:t>0,4</m:t>
                                </m:r>
                              </m:e>
                            </m:mr>
                            <m:mr>
                              <m:e>
                                <m:r>
                                  <a:rPr lang="sk-SK" sz="2400" i="1">
                                    <a:latin typeface="Cambria Math" panose="02040503050406030204" pitchFamily="18" charset="0"/>
                                  </a:rPr>
                                  <m:t>0,3</m:t>
                                </m:r>
                              </m:e>
                              <m:e>
                                <m:r>
                                  <a:rPr lang="sk-SK" sz="2400" i="1">
                                    <a:latin typeface="Cambria Math" panose="02040503050406030204" pitchFamily="18" charset="0"/>
                                  </a:rPr>
                                  <m:t>0,6</m:t>
                                </m:r>
                              </m:e>
                              <m:e>
                                <m:r>
                                  <a:rPr lang="sk-SK" sz="2400" i="1">
                                    <a:latin typeface="Cambria Math" panose="02040503050406030204" pitchFamily="18" charset="0"/>
                                  </a:rPr>
                                  <m:t>0,1</m:t>
                                </m:r>
                              </m:e>
                            </m:mr>
                            <m:mr>
                              <m:e>
                                <m:r>
                                  <a:rPr lang="sk-SK" sz="2400" i="1">
                                    <a:latin typeface="Cambria Math" panose="02040503050406030204" pitchFamily="18" charset="0"/>
                                  </a:rPr>
                                  <m:t>0,4</m:t>
                                </m:r>
                              </m:e>
                              <m:e>
                                <m:r>
                                  <a:rPr lang="sk-SK" sz="2400" i="1">
                                    <a:latin typeface="Cambria Math" panose="02040503050406030204" pitchFamily="18" charset="0"/>
                                  </a:rPr>
                                  <m:t>0,1</m:t>
                                </m:r>
                              </m:e>
                              <m:e>
                                <m:r>
                                  <a:rPr lang="sk-SK" sz="2400" i="1">
                                    <a:latin typeface="Cambria Math" panose="02040503050406030204" pitchFamily="18" charset="0"/>
                                  </a:rPr>
                                  <m:t>0,5</m:t>
                                </m:r>
                              </m:e>
                            </m:mr>
                          </m:m>
                        </m:e>
                      </m:d>
                      <m:r>
                        <a:rPr lang="sk-SK" sz="2400" b="0" i="0" smtClean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num>
                            <m:den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15</m:t>
                              </m:r>
                            </m:den>
                          </m:f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f>
                            <m:f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6</m:t>
                              </m:r>
                            </m:num>
                            <m:den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15</m:t>
                              </m:r>
                            </m:den>
                          </m:f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f>
                            <m:f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5</m:t>
                              </m:r>
                            </m:num>
                            <m:den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15</m:t>
                              </m:r>
                            </m:den>
                          </m:f>
                        </m:e>
                      </m:d>
                    </m:oMath>
                  </m:oMathPara>
                </a14:m>
                <a:endParaRPr lang="cs-CZ" sz="2400" dirty="0"/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𝑥</m:t>
                      </m:r>
                      <m:d>
                        <m:d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</m:e>
                      </m:d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𝑥</m:t>
                      </m:r>
                      <m:d>
                        <m:d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e>
                      </m:d>
                      <m:sSup>
                        <m:sSup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p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</m:sup>
                      </m:sSup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cs-CZ" sz="240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3"/>
                                    <m:mcJc m:val="center"/>
                                  </m:mcPr>
                                </m:mc>
                              </m:mcs>
                              <m:ctrlPr>
                                <a:rPr lang="cs-CZ" sz="2400" i="1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en-US" sz="2400" b="0" i="1" smtClean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  <m:r>
                                  <a:rPr lang="en-US" sz="2400" b="0" i="1" smtClean="0">
                                    <a:latin typeface="Cambria Math" panose="02040503050406030204" pitchFamily="18" charset="0"/>
                                  </a:rPr>
                                  <m:t>/3,</m:t>
                                </m:r>
                              </m:e>
                              <m:e>
                                <m:r>
                                  <a:rPr lang="en-US" sz="2400" b="0" i="1" smtClean="0">
                                    <a:latin typeface="Cambria Math" panose="02040503050406030204" pitchFamily="18" charset="0"/>
                                  </a:rPr>
                                  <m:t>1/3,</m:t>
                                </m:r>
                              </m:e>
                              <m:e>
                                <m:r>
                                  <a:rPr lang="en-US" sz="2400" b="0" i="1" smtClean="0">
                                    <a:latin typeface="Cambria Math" panose="02040503050406030204" pitchFamily="18" charset="0"/>
                                  </a:rPr>
                                  <m:t>1/3</m:t>
                                </m:r>
                              </m:e>
                            </m:mr>
                          </m:m>
                        </m:e>
                      </m:d>
                      <m:sSup>
                        <m:sSup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cs-CZ" sz="24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m>
                                <m:mPr>
                                  <m:mcs>
                                    <m:mc>
                                      <m:mcPr>
                                        <m:count m:val="3"/>
                                        <m:mcJc m:val="center"/>
                                      </m:mcPr>
                                    </m:mc>
                                  </m:mcs>
                                  <m:ctrlPr>
                                    <a:rPr lang="cs-CZ" sz="2400" i="1">
                                      <a:latin typeface="Cambria Math" panose="02040503050406030204" pitchFamily="18" charset="0"/>
                                    </a:rPr>
                                  </m:ctrlPr>
                                </m:mPr>
                                <m:mr>
                                  <m:e>
                                    <m:r>
                                      <m:rPr>
                                        <m:brk m:alnAt="7"/>
                                      </m:rPr>
                                      <a:rPr lang="sk-SK" sz="2400" i="1"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  <m:r>
                                      <a:rPr lang="sk-SK" sz="2400" i="1">
                                        <a:latin typeface="Cambria Math" panose="02040503050406030204" pitchFamily="18" charset="0"/>
                                      </a:rPr>
                                      <m:t>,1</m:t>
                                    </m:r>
                                  </m:e>
                                  <m:e>
                                    <m:r>
                                      <a:rPr lang="sk-SK" sz="2400" i="1">
                                        <a:latin typeface="Cambria Math" panose="02040503050406030204" pitchFamily="18" charset="0"/>
                                      </a:rPr>
                                      <m:t>0,5</m:t>
                                    </m:r>
                                  </m:e>
                                  <m:e>
                                    <m:r>
                                      <a:rPr lang="sk-SK" sz="2400" i="1">
                                        <a:latin typeface="Cambria Math" panose="02040503050406030204" pitchFamily="18" charset="0"/>
                                      </a:rPr>
                                      <m:t>0,4</m:t>
                                    </m:r>
                                  </m:e>
                                </m:mr>
                                <m:mr>
                                  <m:e>
                                    <m:r>
                                      <a:rPr lang="sk-SK" sz="2400" i="1">
                                        <a:latin typeface="Cambria Math" panose="02040503050406030204" pitchFamily="18" charset="0"/>
                                      </a:rPr>
                                      <m:t>0,3</m:t>
                                    </m:r>
                                  </m:e>
                                  <m:e>
                                    <m:r>
                                      <a:rPr lang="sk-SK" sz="2400" i="1">
                                        <a:latin typeface="Cambria Math" panose="02040503050406030204" pitchFamily="18" charset="0"/>
                                      </a:rPr>
                                      <m:t>0,6</m:t>
                                    </m:r>
                                  </m:e>
                                  <m:e>
                                    <m:r>
                                      <a:rPr lang="sk-SK" sz="2400" i="1">
                                        <a:latin typeface="Cambria Math" panose="02040503050406030204" pitchFamily="18" charset="0"/>
                                      </a:rPr>
                                      <m:t>0,1</m:t>
                                    </m:r>
                                  </m:e>
                                </m:mr>
                                <m:mr>
                                  <m:e>
                                    <m:r>
                                      <a:rPr lang="sk-SK" sz="2400" i="1">
                                        <a:latin typeface="Cambria Math" panose="02040503050406030204" pitchFamily="18" charset="0"/>
                                      </a:rPr>
                                      <m:t>0,4</m:t>
                                    </m:r>
                                  </m:e>
                                  <m:e>
                                    <m:r>
                                      <a:rPr lang="sk-SK" sz="2400" i="1">
                                        <a:latin typeface="Cambria Math" panose="02040503050406030204" pitchFamily="18" charset="0"/>
                                      </a:rPr>
                                      <m:t>0,1</m:t>
                                    </m:r>
                                  </m:e>
                                  <m:e>
                                    <m:r>
                                      <a:rPr lang="sk-SK" sz="2400" i="1">
                                        <a:latin typeface="Cambria Math" panose="02040503050406030204" pitchFamily="18" charset="0"/>
                                      </a:rPr>
                                      <m:t>0,5</m:t>
                                    </m:r>
                                  </m:e>
                                </m:mr>
                              </m:m>
                            </m:e>
                          </m:d>
                        </m:e>
                        <m:sup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</m:sup>
                      </m:sSup>
                    </m:oMath>
                  </m:oMathPara>
                </a14:m>
                <a:endParaRPr lang="cs-CZ" sz="2400" dirty="0"/>
              </a:p>
              <a:p>
                <a:pPr marL="0" indent="0">
                  <a:buNone/>
                </a:pPr>
                <a:endParaRPr lang="cs-CZ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04117428-597F-B86D-2837-D7BF26E3967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043" t="-2241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6290016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8135BF-8973-304B-17D8-FAB39393AE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/>
              <a:t>Ergodické rozdelenie</a:t>
            </a:r>
            <a:endParaRPr lang="cs-CZ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84CEF556-7B44-50DF-150B-05B8713160A2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38200" y="1835052"/>
                <a:ext cx="10515600" cy="4351338"/>
              </a:xfrm>
            </p:spPr>
            <p:txBody>
              <a:bodyPr/>
              <a:lstStyle/>
              <a:p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𝑆</m:t>
                    </m:r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−</m:t>
                    </m:r>
                  </m:oMath>
                </a14:m>
                <a:r>
                  <a:rPr lang="en-US" i="1" dirty="0"/>
                  <a:t>	</a:t>
                </a:r>
                <a:r>
                  <a:rPr lang="en-US" dirty="0" err="1"/>
                  <a:t>mno</a:t>
                </a:r>
                <a:r>
                  <a:rPr lang="cs-CZ" dirty="0"/>
                  <a:t>žina stavov reťazca</a:t>
                </a:r>
                <a:r>
                  <a:rPr lang="en-US" dirty="0"/>
                  <a:t> ,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𝑆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𝑠</m:t>
                    </m:r>
                  </m:oMath>
                </a14:m>
                <a:endParaRPr lang="en-US" i="1" dirty="0"/>
              </a:p>
              <a:p>
                <a:r>
                  <a:rPr lang="cs-CZ" b="0" i="0" dirty="0"/>
                  <a:t>Ak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cs-CZ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cs-CZ" b="0" i="1" smtClean="0">
                            <a:latin typeface="Cambria Math" panose="02040503050406030204" pitchFamily="18" charset="0"/>
                          </a:rPr>
                          <m:t>𝑖𝑗</m:t>
                        </m:r>
                      </m:sub>
                    </m:sSub>
                    <m:r>
                      <a:rPr lang="en-GB" b="0" i="1" smtClean="0">
                        <a:latin typeface="Cambria Math" panose="02040503050406030204" pitchFamily="18" charset="0"/>
                      </a:rPr>
                      <m:t>&gt;0</m:t>
                    </m:r>
                  </m:oMath>
                </a14:m>
                <a:r>
                  <a:rPr lang="cs-CZ" b="0" i="0" dirty="0"/>
                  <a:t> 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∀</m:t>
                    </m:r>
                    <m:r>
                      <a:rPr lang="en-US" i="1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𝑖</m:t>
                    </m:r>
                    <m:r>
                      <a:rPr lang="en-US" i="1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 </m:t>
                    </m:r>
                    <m:r>
                      <a:rPr lang="en-US" i="1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𝑗</m:t>
                    </m:r>
                    <m:r>
                      <a:rPr lang="en-US" i="1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∈</m:t>
                    </m:r>
                    <m:r>
                      <a:rPr lang="en-US" i="1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𝑆</m:t>
                    </m:r>
                    <m:r>
                      <a:rPr lang="en-GB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</m:t>
                    </m:r>
                    <m:r>
                      <a:rPr lang="en-GB" b="0" i="0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GB" b="0" i="0" dirty="0" err="1"/>
                  <a:t>potom</a:t>
                </a:r>
                <a:r>
                  <a:rPr lang="en-GB" b="0" i="0" dirty="0"/>
                  <a:t> pre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∀</m:t>
                    </m:r>
                    <m:r>
                      <a:rPr lang="en-US" i="1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𝑖</m:t>
                    </m:r>
                    <m:r>
                      <a:rPr lang="en-US" i="1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 </m:t>
                    </m:r>
                    <m:r>
                      <a:rPr lang="en-US" i="1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𝑗</m:t>
                    </m:r>
                    <m:r>
                      <a:rPr lang="en-US" i="1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∈</m:t>
                    </m:r>
                    <m:r>
                      <a:rPr lang="en-US" i="1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𝑆</m:t>
                    </m:r>
                  </m:oMath>
                </a14:m>
                <a:r>
                  <a:rPr lang="en-US" dirty="0"/>
                  <a:t> </a:t>
                </a:r>
                <a:r>
                  <a:rPr lang="en-US" dirty="0" err="1"/>
                  <a:t>existuje</a:t>
                </a:r>
                <a:r>
                  <a:rPr lang="en-US" dirty="0"/>
                  <a:t> </a:t>
                </a:r>
                <a:r>
                  <a:rPr lang="en-US" dirty="0" err="1"/>
                  <a:t>limita</a:t>
                </a:r>
                <a:r>
                  <a:rPr lang="en-US" dirty="0"/>
                  <a:t>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cs-CZ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limLow>
                          <m:limLowPr>
                            <m:ctrlPr>
                              <a:rPr lang="cs-CZ" i="1">
                                <a:latin typeface="Cambria Math" panose="02040503050406030204" pitchFamily="18" charset="0"/>
                              </a:rPr>
                            </m:ctrlPr>
                          </m:limLowPr>
                          <m:e>
                            <m:r>
                              <m:rPr>
                                <m:sty m:val="p"/>
                              </m:rPr>
                              <a:rPr lang="cs-CZ">
                                <a:latin typeface="Cambria Math" panose="02040503050406030204" pitchFamily="18" charset="0"/>
                              </a:rPr>
                              <m:t>lim</m:t>
                            </m:r>
                          </m:e>
                          <m:lim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𝑛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→∞</m:t>
                            </m:r>
                          </m:lim>
                        </m:limLow>
                      </m:fName>
                      <m:e>
                        <m:sSubSup>
                          <m:sSub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𝑝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𝑖𝑗</m:t>
                            </m:r>
                          </m:sub>
                          <m:sup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𝑛</m:t>
                            </m:r>
                          </m:sup>
                        </m:sSubSup>
                      </m:e>
                    </m:func>
                  </m:oMath>
                </a14:m>
                <a:r>
                  <a:rPr lang="en-US" dirty="0"/>
                  <a:t> =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sk-SK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sk-SK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𝜋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𝑗</m:t>
                        </m:r>
                      </m:sub>
                    </m:sSub>
                  </m:oMath>
                </a14:m>
                <a:endParaRPr lang="sk-SK" dirty="0"/>
              </a:p>
              <a:p>
                <a:r>
                  <a:rPr lang="sk-SK" dirty="0"/>
                  <a:t>Také</a:t>
                </a:r>
                <a:r>
                  <a:rPr lang="en-US" dirty="0"/>
                  <a:t>to</a:t>
                </a:r>
                <a:r>
                  <a:rPr lang="sk-SK" dirty="0"/>
                  <a:t> rozdelenie</a:t>
                </a:r>
                <a:r>
                  <a:rPr lang="en-US" dirty="0"/>
                  <a:t>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𝜋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=(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𝜋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𝜋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,…,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𝜋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𝑠</m:t>
                        </m:r>
                      </m:sub>
                    </m:sSub>
                    <m:r>
                      <a:rPr lang="en-US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sk-SK" dirty="0"/>
                  <a:t> sa nazýva ergodickým rozdelením</a:t>
                </a:r>
                <a:endParaRPr lang="en-US" dirty="0"/>
              </a:p>
              <a:p>
                <a:endParaRPr lang="cs-CZ" dirty="0"/>
              </a:p>
              <a:p>
                <a14:m>
                  <m:oMath xmlns:m="http://schemas.openxmlformats.org/officeDocument/2006/math">
                    <m:limLow>
                      <m:limLowPr>
                        <m:ctrlPr>
                          <a:rPr lang="cs-CZ" i="1">
                            <a:latin typeface="Cambria Math" panose="02040503050406030204" pitchFamily="18" charset="0"/>
                          </a:rPr>
                        </m:ctrlPr>
                      </m:limLowPr>
                      <m:e>
                        <m:r>
                          <m:rPr>
                            <m:sty m:val="p"/>
                          </m:rPr>
                          <a:rPr lang="cs-CZ">
                            <a:latin typeface="Cambria Math" panose="02040503050406030204" pitchFamily="18" charset="0"/>
                          </a:rPr>
                          <m:t>lim</m:t>
                        </m:r>
                        <m:r>
                          <a:rPr lang="sk-SK" b="0" i="0" smtClean="0">
                            <a:latin typeface="Cambria Math" panose="02040503050406030204" pitchFamily="18" charset="0"/>
                          </a:rPr>
                          <m:t> </m:t>
                        </m:r>
                      </m:e>
                      <m:lim>
                        <m:r>
                          <a:rPr lang="en-US" i="1">
                            <a:latin typeface="Cambria Math" panose="02040503050406030204" pitchFamily="18" charset="0"/>
                          </a:rPr>
                          <m:t>𝑛</m:t>
                        </m:r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→∞</m:t>
                        </m:r>
                      </m:lim>
                    </m:limLow>
                    <m:r>
                      <a:rPr lang="sk-SK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sSup>
                      <m:sSupPr>
                        <m:ctrlPr>
                          <a:rPr lang="sk-SK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sk-SK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𝑃</m:t>
                        </m:r>
                      </m:e>
                      <m:sup>
                        <m:r>
                          <a:rPr lang="sk-SK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𝑛</m:t>
                        </m:r>
                      </m:sup>
                    </m:sSup>
                    <m:r>
                      <a:rPr lang="sk-SK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d>
                      <m:dPr>
                        <m:ctrlPr>
                          <a:rPr lang="sk-SK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3"/>
                                  <m:mcJc m:val="center"/>
                                </m:mcPr>
                              </m:mc>
                            </m:mcs>
                            <m:ctrlPr>
                              <a:rPr lang="sk-SK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𝜋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</m:e>
                            <m:e>
                              <m:r>
                                <a:rPr lang="sk-SK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⋯</m:t>
                              </m:r>
                            </m:e>
                            <m:e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𝜋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𝑠</m:t>
                                  </m:r>
                                </m:sub>
                              </m:sSub>
                            </m:e>
                          </m:mr>
                          <m:mr>
                            <m:e>
                              <m:r>
                                <a:rPr lang="sk-SK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⋮</m:t>
                              </m:r>
                            </m:e>
                            <m:e>
                              <m:r>
                                <a:rPr lang="sk-SK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⋱</m:t>
                              </m:r>
                            </m:e>
                            <m:e>
                              <m:r>
                                <a:rPr lang="sk-SK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⋮</m:t>
                              </m:r>
                            </m:e>
                          </m:mr>
                          <m:mr>
                            <m:e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𝜋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</m:e>
                            <m:e>
                              <m:r>
                                <a:rPr lang="sk-SK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⋯</m:t>
                              </m:r>
                            </m:e>
                            <m:e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𝜋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𝑠</m:t>
                                  </m:r>
                                </m:sub>
                              </m:sSub>
                            </m:e>
                          </m:mr>
                        </m:m>
                      </m:e>
                    </m:d>
                  </m:oMath>
                </a14:m>
                <a:r>
                  <a:rPr lang="en-US" dirty="0"/>
                  <a:t> </a:t>
                </a:r>
                <a:endParaRPr lang="cs-CZ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84CEF556-7B44-50DF-150B-05B8713160A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835052"/>
                <a:ext cx="10515600" cy="4351338"/>
              </a:xfrm>
              <a:blipFill>
                <a:blip r:embed="rId2"/>
                <a:stretch>
                  <a:fillRect l="-1043" t="-2241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6833435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84036F-6B09-2AA8-4DD2-8B5CBC8AEF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Stacion</a:t>
            </a:r>
            <a:r>
              <a:rPr lang="sk-SK" dirty="0"/>
              <a:t>árne rozdelenie</a:t>
            </a:r>
            <a:endParaRPr lang="cs-CZ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F373DE90-2538-457C-C483-5572BB45E05B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1045590" y="1253331"/>
                <a:ext cx="10515600" cy="4351338"/>
              </a:xfrm>
            </p:spPr>
            <p:txBody>
              <a:bodyPr/>
              <a:lstStyle/>
              <a:p>
                <a:r>
                  <a:rPr lang="sk-SK" dirty="0"/>
                  <a:t>Hľadáme také rozdelenie čo sa nemení už v čase tj.</a:t>
                </a:r>
              </a:p>
              <a:p>
                <a:endParaRPr lang="sk-SK" dirty="0"/>
              </a:p>
              <a:p>
                <a:pPr marL="0" indent="0">
                  <a:buNone/>
                </a:pPr>
                <a:endParaRPr lang="sk-SK" sz="4400" i="1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sk-SK" sz="54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𝜋</m:t>
                      </m:r>
                      <m:r>
                        <a:rPr lang="sk-SK" sz="5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𝑃</m:t>
                      </m:r>
                      <m:r>
                        <a:rPr lang="sk-SK" sz="5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sk-SK" sz="54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𝜋</m:t>
                      </m:r>
                      <m:r>
                        <a:rPr lang="sk-SK" sz="5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groupChr>
                        <m:groupChrPr>
                          <m:chr m:val="⇔"/>
                          <m:pos m:val="top"/>
                          <m:ctrlPr>
                            <a:rPr lang="sk-SK" sz="5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groupChrPr>
                        <m:e/>
                      </m:groupChr>
                      <m:r>
                        <a:rPr lang="sk-SK" sz="54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𝜋</m:t>
                      </m:r>
                      <m:d>
                        <m:dPr>
                          <m:ctrlPr>
                            <a:rPr lang="en-US" sz="5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5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𝑃</m:t>
                          </m:r>
                          <m:r>
                            <a:rPr lang="en-US" sz="5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r>
                            <a:rPr lang="en-US" sz="5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𝐼</m:t>
                          </m:r>
                        </m:e>
                      </m:d>
                      <m:r>
                        <a:rPr lang="en-US" sz="5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sk-SK" sz="5400" dirty="0"/>
              </a:p>
              <a:p>
                <a:r>
                  <a:rPr lang="en-GB" dirty="0"/>
                  <a:t>Ak </a:t>
                </a:r>
                <a:r>
                  <a:rPr lang="en-GB" dirty="0" err="1"/>
                  <a:t>existuje</a:t>
                </a:r>
                <a:r>
                  <a:rPr lang="en-GB" dirty="0"/>
                  <a:t> </a:t>
                </a:r>
                <a:r>
                  <a:rPr lang="en-GB" dirty="0" err="1"/>
                  <a:t>ergodick</a:t>
                </a:r>
                <a:r>
                  <a:rPr lang="sk-SK" dirty="0"/>
                  <a:t>é rozdelenie, tak potom toto rozdelenie je aj stacionárne rozdelenie a navyše to je jediné stacionárne rozdelenie reťazca</a:t>
                </a:r>
              </a:p>
              <a:p>
                <a:endParaRPr lang="sk-SK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F373DE90-2538-457C-C483-5572BB45E05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045590" y="1253331"/>
                <a:ext cx="10515600" cy="4351338"/>
              </a:xfrm>
              <a:blipFill>
                <a:blip r:embed="rId2"/>
                <a:stretch>
                  <a:fillRect l="-1043" t="-2384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75068137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BF2EAA-7CEC-CBE7-196B-54F3665350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/>
              <a:t>Matica prechodu pre graf </a:t>
            </a:r>
            <a:endParaRPr lang="cs-CZ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C20A67DD-2218-E804-99D8-564D7B52DD40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92500" lnSpcReduction="10000"/>
              </a:bodyPr>
              <a:lstStyle/>
              <a:p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𝑁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− </m:t>
                    </m:r>
                  </m:oMath>
                </a14:m>
                <a:r>
                  <a:rPr lang="en-US" dirty="0" err="1"/>
                  <a:t>mno</a:t>
                </a:r>
                <a:r>
                  <a:rPr lang="sk-SK" dirty="0"/>
                  <a:t>žina vrchlov na ktoré odkazuje vrchol </a:t>
                </a:r>
                <a14:m>
                  <m:oMath xmlns:m="http://schemas.openxmlformats.org/officeDocument/2006/math">
                    <m:r>
                      <a:rPr lang="sk-SK" b="0" i="1" smtClean="0">
                        <a:latin typeface="Cambria Math" panose="02040503050406030204" pitchFamily="18" charset="0"/>
                      </a:rPr>
                      <m:t>𝑖</m:t>
                    </m:r>
                  </m:oMath>
                </a14:m>
                <a:r>
                  <a:rPr lang="cs-CZ" dirty="0"/>
                  <a:t>.</a:t>
                </a:r>
              </a:p>
              <a:p>
                <a14:m>
                  <m:oMath xmlns:m="http://schemas.openxmlformats.org/officeDocument/2006/math">
                    <m:r>
                      <a:rPr lang="sk-SK" b="0" i="1" smtClean="0">
                        <a:latin typeface="Cambria Math" panose="02040503050406030204" pitchFamily="18" charset="0"/>
                      </a:rPr>
                      <m:t>𝑉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−</m:t>
                    </m:r>
                  </m:oMath>
                </a14:m>
                <a:r>
                  <a:rPr lang="en-US" dirty="0"/>
                  <a:t> </a:t>
                </a:r>
                <a:r>
                  <a:rPr lang="en-US" dirty="0" err="1"/>
                  <a:t>mno</a:t>
                </a:r>
                <a:r>
                  <a:rPr lang="sk-SK" dirty="0"/>
                  <a:t>žin</a:t>
                </a:r>
                <a:r>
                  <a:rPr lang="en-US" dirty="0"/>
                  <a:t>a</a:t>
                </a:r>
                <a:r>
                  <a:rPr lang="sk-SK" dirty="0"/>
                  <a:t> vrcholov grafu</a:t>
                </a:r>
              </a:p>
              <a:p>
                <a:pPr marL="0" indent="0">
                  <a:buNone/>
                </a:pPr>
                <a:endParaRPr lang="en-US" sz="2000" i="1" dirty="0">
                  <a:effectLst/>
                  <a:latin typeface="Cambria Math" panose="02040503050406030204" pitchFamily="18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cs-CZ" sz="2000" i="1" smtClean="0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̃"/>
                              <m:ctrlPr>
                                <a:rPr lang="cs-CZ" sz="20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</m:ctrlPr>
                            </m:accPr>
                            <m:e>
                              <m:r>
                                <a:rPr lang="cs-CZ" sz="20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𝑝</m:t>
                              </m:r>
                            </m:e>
                          </m:acc>
                        </m:e>
                        <m:sub>
                          <m:r>
                            <a:rPr lang="cs-CZ" sz="20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𝑖</m:t>
                          </m:r>
                          <m:r>
                            <a:rPr lang="cs-CZ" sz="20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,</m:t>
                          </m:r>
                          <m:r>
                            <a:rPr lang="cs-CZ" sz="20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𝑗</m:t>
                          </m:r>
                        </m:sub>
                      </m:sSub>
                      <m:r>
                        <a:rPr lang="cs-CZ" sz="2000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=</m:t>
                      </m:r>
                      <m:d>
                        <m:dPr>
                          <m:begChr m:val="{"/>
                          <m:endChr m:val=""/>
                          <m:ctrlPr>
                            <a:rPr lang="cs-CZ" sz="20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cs-CZ" sz="20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</m:ctrlPr>
                            </m:eqArrPr>
                            <m:e>
                              <m:f>
                                <m:fPr>
                                  <m:ctrlPr>
                                    <a:rPr lang="cs-CZ" sz="2000" i="1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Times New Roman" panose="020206030504050203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cs-CZ" sz="2000" i="1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Times New Roman" panose="02020603050405020304" pitchFamily="18" charset="0"/>
                                    </a:rPr>
                                    <m:t>1</m:t>
                                  </m:r>
                                </m:num>
                                <m:den>
                                  <m:d>
                                    <m:dPr>
                                      <m:begChr m:val="|"/>
                                      <m:endChr m:val="|"/>
                                      <m:ctrlPr>
                                        <a:rPr lang="cs-CZ" sz="2000" i="1">
                                          <a:effectLst/>
                                          <a:latin typeface="Cambria Math" panose="02040503050406030204" pitchFamily="18" charset="0"/>
                                          <a:ea typeface="Calibri" panose="020F0502020204030204" pitchFamily="34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cs-CZ" sz="2000" i="1">
                                          <a:effectLst/>
                                          <a:latin typeface="Cambria Math" panose="02040503050406030204" pitchFamily="18" charset="0"/>
                                          <a:ea typeface="Calibri" panose="020F0502020204030204" pitchFamily="34" charset="0"/>
                                          <a:cs typeface="Times New Roman" panose="02020603050405020304" pitchFamily="18" charset="0"/>
                                        </a:rPr>
                                        <m:t>𝑁</m:t>
                                      </m:r>
                                      <m:r>
                                        <a:rPr lang="en-US" sz="2000" i="1">
                                          <a:effectLst/>
                                          <a:latin typeface="Cambria Math" panose="02040503050406030204" pitchFamily="18" charset="0"/>
                                          <a:ea typeface="Calibri" panose="020F0502020204030204" pitchFamily="34" charset="0"/>
                                          <a:cs typeface="Times New Roman" panose="02020603050405020304" pitchFamily="18" charset="0"/>
                                        </a:rPr>
                                        <m:t>(</m:t>
                                      </m:r>
                                      <m:r>
                                        <a:rPr lang="en-US" sz="2000" i="1">
                                          <a:effectLst/>
                                          <a:latin typeface="Cambria Math" panose="02040503050406030204" pitchFamily="18" charset="0"/>
                                          <a:ea typeface="Calibri" panose="020F0502020204030204" pitchFamily="34" charset="0"/>
                                          <a:cs typeface="Times New Roman" panose="02020603050405020304" pitchFamily="18" charset="0"/>
                                        </a:rPr>
                                        <m:t>𝑖</m:t>
                                      </m:r>
                                      <m:r>
                                        <a:rPr lang="en-US" sz="2000" i="1">
                                          <a:effectLst/>
                                          <a:latin typeface="Cambria Math" panose="02040503050406030204" pitchFamily="18" charset="0"/>
                                          <a:ea typeface="Calibri" panose="020F0502020204030204" pitchFamily="34" charset="0"/>
                                          <a:cs typeface="Times New Roman" panose="02020603050405020304" pitchFamily="18" charset="0"/>
                                        </a:rPr>
                                        <m:t>)</m:t>
                                      </m:r>
                                    </m:e>
                                  </m:d>
                                </m:den>
                              </m:f>
                              <m:r>
                                <a:rPr lang="cs-CZ" sz="20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,          </m:t>
                              </m:r>
                              <m:r>
                                <a:rPr lang="cs-CZ" sz="20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𝑗</m:t>
                              </m:r>
                              <m:r>
                                <a:rPr lang="cs-CZ" sz="20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∈</m:t>
                              </m:r>
                              <m:r>
                                <a:rPr lang="cs-CZ" sz="20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𝑁</m:t>
                              </m:r>
                              <m:r>
                                <a:rPr lang="en-US" sz="20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(</m:t>
                              </m:r>
                              <m:r>
                                <a:rPr lang="en-US" sz="20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𝑖</m:t>
                              </m:r>
                              <m:r>
                                <a:rPr lang="en-US" sz="20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)</m:t>
                              </m:r>
                            </m:e>
                            <m:e>
                              <m:r>
                                <a:rPr lang="cs-CZ" sz="20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     </m:t>
                              </m:r>
                              <m:f>
                                <m:fPr>
                                  <m:ctrlPr>
                                    <a:rPr lang="cs-CZ" sz="2000" i="1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Times New Roman" panose="020206030504050203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cs-CZ" sz="2000" i="1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Times New Roman" panose="02020603050405020304" pitchFamily="18" charset="0"/>
                                    </a:rPr>
                                    <m:t>1</m:t>
                                  </m:r>
                                </m:num>
                                <m:den>
                                  <m:d>
                                    <m:dPr>
                                      <m:begChr m:val="|"/>
                                      <m:endChr m:val="|"/>
                                      <m:ctrlPr>
                                        <a:rPr lang="cs-CZ" sz="2000" i="1">
                                          <a:effectLst/>
                                          <a:latin typeface="Cambria Math" panose="02040503050406030204" pitchFamily="18" charset="0"/>
                                          <a:ea typeface="Calibri" panose="020F0502020204030204" pitchFamily="34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cs-CZ" sz="2000" i="1">
                                          <a:effectLst/>
                                          <a:latin typeface="Cambria Math" panose="02040503050406030204" pitchFamily="18" charset="0"/>
                                          <a:ea typeface="Calibri" panose="020F0502020204030204" pitchFamily="34" charset="0"/>
                                          <a:cs typeface="Times New Roman" panose="02020603050405020304" pitchFamily="18" charset="0"/>
                                        </a:rPr>
                                        <m:t>𝑉</m:t>
                                      </m:r>
                                    </m:e>
                                  </m:d>
                                </m:den>
                              </m:f>
                              <m:r>
                                <a:rPr lang="cs-CZ" sz="20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,           </m:t>
                              </m:r>
                              <m:r>
                                <a:rPr lang="cs-CZ" sz="20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𝑁</m:t>
                              </m:r>
                              <m:d>
                                <m:dPr>
                                  <m:ctrlPr>
                                    <a:rPr lang="cs-CZ" sz="2000" i="1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Times New Roman" panose="020206030504050203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cs-CZ" sz="2000" i="1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Times New Roman" panose="02020603050405020304" pitchFamily="18" charset="0"/>
                                    </a:rPr>
                                    <m:t>𝑖</m:t>
                                  </m:r>
                                </m:e>
                              </m:d>
                              <m:r>
                                <a:rPr lang="cs-CZ" sz="20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= ∅</m:t>
                              </m:r>
                            </m:e>
                            <m:e>
                              <m:r>
                                <a:rPr lang="cs-CZ" sz="20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0,                  </m:t>
                              </m:r>
                              <m:r>
                                <a:rPr lang="cs-CZ" sz="20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𝑖𝑛𝑎𝑘</m:t>
                              </m:r>
                            </m:e>
                          </m:eqArr>
                        </m:e>
                      </m:d>
                    </m:oMath>
                  </m:oMathPara>
                </a14:m>
                <a:endParaRPr lang="cs-CZ" sz="18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endParaRPr lang="en-US" dirty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cs-CZ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𝑗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𝛼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sSub>
                      <m:sSubPr>
                        <m:ctrlPr>
                          <a:rPr lang="cs-CZ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acc>
                          <m:accPr>
                            <m:chr m:val="̃"/>
                            <m:ctrlPr>
                              <a:rPr lang="cs-CZ" i="1"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</m:ctrlPr>
                          </m:accPr>
                          <m:e>
                            <m:r>
                              <a:rPr lang="cs-CZ" i="1"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𝑝</m:t>
                            </m:r>
                          </m:e>
                        </m:acc>
                      </m:e>
                      <m:sub>
                        <m:r>
                          <a:rPr lang="cs-CZ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𝑖</m:t>
                        </m:r>
                        <m:r>
                          <a:rPr lang="cs-CZ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,</m:t>
                        </m:r>
                        <m:r>
                          <a:rPr lang="cs-CZ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𝑗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+(1−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𝛼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</m:t>
                    </m:r>
                    <m:f>
                      <m:fPr>
                        <m:ctrlPr>
                          <a:rPr lang="cs-CZ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cs-CZ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1</m:t>
                        </m:r>
                      </m:num>
                      <m:den>
                        <m:d>
                          <m:dPr>
                            <m:begChr m:val="|"/>
                            <m:endChr m:val="|"/>
                            <m:ctrlPr>
                              <a:rPr lang="cs-CZ" i="1"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</m:ctrlPr>
                          </m:dPr>
                          <m:e>
                            <m:r>
                              <a:rPr lang="cs-CZ" i="1"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𝑉</m:t>
                            </m:r>
                          </m:e>
                        </m:d>
                      </m:den>
                    </m:f>
                  </m:oMath>
                </a14:m>
                <a:r>
                  <a:rPr lang="en-US" dirty="0"/>
                  <a:t>,            (Google:</a:t>
                </a:r>
                <a:r>
                  <a:rPr lang="sk-SK" dirty="0"/>
                  <a:t>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𝛼</m:t>
                    </m:r>
                    <m:r>
                      <a:rPr lang="sk-SK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=0,85  </m:t>
                    </m:r>
                  </m:oMath>
                </a14:m>
                <a:r>
                  <a:rPr lang="sk-SK" dirty="0"/>
                  <a:t> </a:t>
                </a:r>
                <a:r>
                  <a:rPr lang="en-US" dirty="0"/>
                  <a:t>)</a:t>
                </a:r>
              </a:p>
              <a:p>
                <a:r>
                  <a:rPr lang="en-US" dirty="0"/>
                  <a:t>Pre </a:t>
                </a:r>
                <a:r>
                  <a:rPr lang="en-US" dirty="0" err="1"/>
                  <a:t>takto</a:t>
                </a:r>
                <a:r>
                  <a:rPr lang="en-US" dirty="0"/>
                  <a:t> </a:t>
                </a:r>
                <a:r>
                  <a:rPr lang="en-US" dirty="0" err="1"/>
                  <a:t>definovan</a:t>
                </a:r>
                <a:r>
                  <a:rPr lang="cs-CZ" dirty="0"/>
                  <a:t>é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𝑗</m:t>
                        </m:r>
                      </m:sub>
                    </m:sSub>
                  </m:oMath>
                </a14:m>
                <a:r>
                  <a:rPr lang="cs-CZ" dirty="0"/>
                  <a:t> platí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𝑗</m:t>
                        </m:r>
                      </m:sub>
                    </m:sSub>
                    <m:r>
                      <a:rPr lang="en-GB" b="0" i="0" smtClean="0">
                        <a:latin typeface="Cambria Math" panose="02040503050406030204" pitchFamily="18" charset="0"/>
                      </a:rPr>
                      <m:t>&gt;0</m:t>
                    </m:r>
                  </m:oMath>
                </a14:m>
                <a:r>
                  <a:rPr lang="en-GB" dirty="0"/>
                  <a:t>, </a:t>
                </a:r>
                <a:r>
                  <a:rPr lang="en-GB" dirty="0" err="1"/>
                  <a:t>teda</a:t>
                </a:r>
                <a:r>
                  <a:rPr lang="en-GB" dirty="0"/>
                  <a:t> </a:t>
                </a:r>
                <a:r>
                  <a:rPr lang="en-GB" dirty="0" err="1"/>
                  <a:t>existuje</a:t>
                </a:r>
                <a:r>
                  <a:rPr lang="en-GB" dirty="0"/>
                  <a:t> </a:t>
                </a:r>
                <a:r>
                  <a:rPr lang="en-GB" dirty="0" err="1"/>
                  <a:t>ergodick</a:t>
                </a:r>
                <a:r>
                  <a:rPr lang="sk-SK"/>
                  <a:t>é rozdelenie</a:t>
                </a:r>
                <a:endParaRPr lang="cs-CZ" dirty="0"/>
              </a:p>
              <a:p>
                <a:endParaRPr lang="cs-CZ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C20A67DD-2218-E804-99D8-564D7B52DD40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928" t="-2801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70675427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1F2A9E-E0D9-2F34-8527-3CEAD82779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58C02325-3D12-140C-E888-514E8DCD832C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GB" dirty="0" err="1"/>
                  <a:t>Naprogramujte</a:t>
                </a:r>
                <a:r>
                  <a:rPr lang="en-GB" dirty="0"/>
                  <a:t> </a:t>
                </a:r>
                <a:r>
                  <a:rPr lang="en-GB" dirty="0" err="1"/>
                  <a:t>funkcie</a:t>
                </a:r>
                <a:r>
                  <a:rPr lang="en-GB" dirty="0"/>
                  <a:t> </a:t>
                </a:r>
                <a:r>
                  <a:rPr lang="en-GB" dirty="0" err="1"/>
                  <a:t>Make_transition_matrix</a:t>
                </a:r>
                <a:r>
                  <a:rPr lang="en-GB" dirty="0"/>
                  <a:t>(g,</a:t>
                </a:r>
                <a14:m>
                  <m:oMath xmlns:m="http://schemas.openxmlformats.org/officeDocument/2006/math">
                    <m:r>
                      <a:rPr lang="en-GB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𝛼</m:t>
                    </m:r>
                  </m:oMath>
                </a14:m>
                <a:r>
                  <a:rPr lang="en-GB" dirty="0"/>
                  <a:t>), </a:t>
                </a:r>
                <a:r>
                  <a:rPr lang="en-GB" dirty="0" err="1"/>
                  <a:t>ktor</a:t>
                </a:r>
                <a:r>
                  <a:rPr lang="sk-SK" dirty="0"/>
                  <a:t>á má ako vstup graf g a faktor </a:t>
                </a:r>
                <a14:m>
                  <m:oMath xmlns:m="http://schemas.openxmlformats.org/officeDocument/2006/math">
                    <m:r>
                      <a:rPr lang="en-GB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𝛼</m:t>
                    </m:r>
                  </m:oMath>
                </a14:m>
                <a:r>
                  <a:rPr lang="sk-SK" dirty="0"/>
                  <a:t> a výstupom budem matica prechodov definovaná na predošlom slide</a:t>
                </a:r>
                <a:r>
                  <a:rPr lang="en-US" dirty="0"/>
                  <a:t>(pre </a:t>
                </a:r>
                <a:r>
                  <a:rPr lang="en-US" dirty="0" err="1"/>
                  <a:t>jednoduchos</a:t>
                </a:r>
                <a:r>
                  <a:rPr lang="cs-CZ" dirty="0"/>
                  <a:t>ť pre </a:t>
                </a:r>
                <a:endParaRPr lang="en-GB" dirty="0"/>
              </a:p>
              <a:p>
                <a:endParaRPr lang="cs-CZ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58C02325-3D12-140C-E888-514E8DCD832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043" t="-2241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75330599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199E8E97-EFFC-2F6C-EC24-0226AD4A566D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680936" y="1507787"/>
                <a:ext cx="3998067" cy="3998067"/>
              </a:xfrm>
            </p:spPr>
            <p:txBody>
              <a:bodyPr/>
              <a:lstStyle/>
              <a:p>
                <a:r>
                  <a:rPr lang="en-US" dirty="0"/>
                  <a:t>Pre </a:t>
                </a:r>
                <a:r>
                  <a:rPr lang="en-US" dirty="0" err="1"/>
                  <a:t>ve</a:t>
                </a:r>
                <a:r>
                  <a:rPr lang="cs-CZ" dirty="0"/>
                  <a:t>ľké siete je problém nájsť vlastné vektory</a:t>
                </a:r>
              </a:p>
              <a:p>
                <a:r>
                  <a:rPr lang="cs-CZ" dirty="0"/>
                  <a:t>Lepšie hľadať iteratívne 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cs-CZ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cs-CZ" b="0" i="1" smtClean="0">
                            <a:latin typeface="Cambria Math" panose="02040503050406030204" pitchFamily="18" charset="0"/>
                          </a:rPr>
                          <m:t>𝑛𝑒𝑤</m:t>
                        </m:r>
                      </m:sub>
                    </m:sSub>
                    <m:r>
                      <a:rPr lang="cs-CZ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cs-CZ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cs-CZ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cs-CZ" b="0" i="1" smtClean="0">
                            <a:latin typeface="Cambria Math" panose="02040503050406030204" pitchFamily="18" charset="0"/>
                          </a:rPr>
                          <m:t>𝑜𝑙𝑑</m:t>
                        </m:r>
                      </m:sub>
                    </m:sSub>
                    <m:r>
                      <a:rPr lang="cs-CZ" b="0" i="1" smtClean="0">
                        <a:latin typeface="Cambria Math" panose="02040503050406030204" pitchFamily="18" charset="0"/>
                      </a:rPr>
                      <m:t>𝑃</m:t>
                    </m:r>
                  </m:oMath>
                </a14:m>
                <a:endParaRPr lang="cs-CZ" b="0" dirty="0"/>
              </a:p>
              <a:p>
                <a:endParaRPr lang="cs-CZ" dirty="0"/>
              </a:p>
              <a:p>
                <a:r>
                  <a:rPr lang="cs-CZ" dirty="0"/>
                  <a:t>Pre sieť karate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199E8E97-EFFC-2F6C-EC24-0226AD4A566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80936" y="1507787"/>
                <a:ext cx="3998067" cy="3998067"/>
              </a:xfrm>
              <a:blipFill>
                <a:blip r:embed="rId2"/>
                <a:stretch>
                  <a:fillRect l="-2744" t="-2439" r="-4268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AutoShape 2">
            <a:extLst>
              <a:ext uri="{FF2B5EF4-FFF2-40B4-BE49-F238E27FC236}">
                <a16:creationId xmlns:a16="http://schemas.microsoft.com/office/drawing/2014/main" id="{AF0E37B3-55FF-55B7-2BA4-74B75CC326AF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cs-CZ"/>
          </a:p>
        </p:txBody>
      </p:sp>
      <p:pic>
        <p:nvPicPr>
          <p:cNvPr id="12" name="Picture 11" descr="Chart, line chart&#10;&#10;Description automatically generated">
            <a:extLst>
              <a:ext uri="{FF2B5EF4-FFF2-40B4-BE49-F238E27FC236}">
                <a16:creationId xmlns:a16="http://schemas.microsoft.com/office/drawing/2014/main" id="{5FAA3547-D247-39D6-1151-9E2A9AB4242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9633" y="595396"/>
            <a:ext cx="7612367" cy="56303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308766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342</TotalTime>
  <Words>424</Words>
  <Application>Microsoft Office PowerPoint</Application>
  <PresentationFormat>Widescreen</PresentationFormat>
  <Paragraphs>54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9" baseType="lpstr">
      <vt:lpstr>Arial</vt:lpstr>
      <vt:lpstr>Calibri</vt:lpstr>
      <vt:lpstr>Calibri Light</vt:lpstr>
      <vt:lpstr>Cambria Math</vt:lpstr>
      <vt:lpstr>Office Theme</vt:lpstr>
      <vt:lpstr>Pagerank centralita</vt:lpstr>
      <vt:lpstr>Markovove reťazce </vt:lpstr>
      <vt:lpstr>PowerPoint Presentation</vt:lpstr>
      <vt:lpstr>PowerPoint Presentation</vt:lpstr>
      <vt:lpstr>Ergodické rozdelenie</vt:lpstr>
      <vt:lpstr>Stacionárne rozdelenie</vt:lpstr>
      <vt:lpstr>Matica prechodu pre graf </vt:lpstr>
      <vt:lpstr>PowerPoint Presentation</vt:lpstr>
      <vt:lpstr>PowerPoint Presentation</vt:lpstr>
      <vt:lpstr>PowerPoint Presentation</vt:lpstr>
      <vt:lpstr>Tlmiaci faktor α</vt:lpstr>
      <vt:lpstr>Meniaci sa parameter α</vt:lpstr>
      <vt:lpstr>Simulácie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Pagerank centralita</dc:title>
  <dc:creator>C0rtana</dc:creator>
  <cp:lastModifiedBy>C0rtana</cp:lastModifiedBy>
  <cp:revision>64</cp:revision>
  <dcterms:created xsi:type="dcterms:W3CDTF">2023-03-30T19:47:01Z</dcterms:created>
  <dcterms:modified xsi:type="dcterms:W3CDTF">2023-04-28T18:32:36Z</dcterms:modified>
</cp:coreProperties>
</file>